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sldx" ContentType="application/vnd.openxmlformats-officedocument.presentationml.slide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4810"/>
    <a:srgbClr val="843C0C"/>
    <a:srgbClr val="511505"/>
    <a:srgbClr val="1C07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napToGrid="0">
      <p:cViewPr>
        <p:scale>
          <a:sx n="83" d="100"/>
          <a:sy n="83" d="100"/>
        </p:scale>
        <p:origin x="-96" y="2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61519-0EDF-4C20-B2BB-CC27A81EDAF2}" type="datetimeFigureOut">
              <a:rPr lang="pt-BR" smtClean="0"/>
              <a:pPr/>
              <a:t>05/11/2019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3C850-F8CD-4830-AEC7-8F7E4D898BD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9828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61519-0EDF-4C20-B2BB-CC27A81EDAF2}" type="datetimeFigureOut">
              <a:rPr lang="pt-BR" smtClean="0"/>
              <a:pPr/>
              <a:t>05/11/2019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3C850-F8CD-4830-AEC7-8F7E4D898BD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6719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61519-0EDF-4C20-B2BB-CC27A81EDAF2}" type="datetimeFigureOut">
              <a:rPr lang="pt-BR" smtClean="0"/>
              <a:pPr/>
              <a:t>05/11/2019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3C850-F8CD-4830-AEC7-8F7E4D898BD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8002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61519-0EDF-4C20-B2BB-CC27A81EDAF2}" type="datetimeFigureOut">
              <a:rPr lang="pt-BR" smtClean="0"/>
              <a:pPr/>
              <a:t>05/11/2019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3C850-F8CD-4830-AEC7-8F7E4D898BD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1625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61519-0EDF-4C20-B2BB-CC27A81EDAF2}" type="datetimeFigureOut">
              <a:rPr lang="pt-BR" smtClean="0"/>
              <a:pPr/>
              <a:t>05/11/2019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3C850-F8CD-4830-AEC7-8F7E4D898BD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1516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61519-0EDF-4C20-B2BB-CC27A81EDAF2}" type="datetimeFigureOut">
              <a:rPr lang="pt-BR" smtClean="0"/>
              <a:pPr/>
              <a:t>05/11/2019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3C850-F8CD-4830-AEC7-8F7E4D898BD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8762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61519-0EDF-4C20-B2BB-CC27A81EDAF2}" type="datetimeFigureOut">
              <a:rPr lang="pt-BR" smtClean="0"/>
              <a:pPr/>
              <a:t>05/11/2019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3C850-F8CD-4830-AEC7-8F7E4D898BD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3689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61519-0EDF-4C20-B2BB-CC27A81EDAF2}" type="datetimeFigureOut">
              <a:rPr lang="pt-BR" smtClean="0"/>
              <a:pPr/>
              <a:t>05/11/2019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3C850-F8CD-4830-AEC7-8F7E4D898BD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7691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61519-0EDF-4C20-B2BB-CC27A81EDAF2}" type="datetimeFigureOut">
              <a:rPr lang="pt-BR" smtClean="0"/>
              <a:pPr/>
              <a:t>05/11/2019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3C850-F8CD-4830-AEC7-8F7E4D898BD8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5" name="Picture 4" descr="Imagem relacionada"/>
          <p:cNvPicPr>
            <a:picLocks noChangeAspect="1" noChangeArrowheads="1"/>
          </p:cNvPicPr>
          <p:nvPr userDrawn="1"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0463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61519-0EDF-4C20-B2BB-CC27A81EDAF2}" type="datetimeFigureOut">
              <a:rPr lang="pt-BR" smtClean="0"/>
              <a:pPr/>
              <a:t>05/11/2019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3C850-F8CD-4830-AEC7-8F7E4D898BD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1043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61519-0EDF-4C20-B2BB-CC27A81EDAF2}" type="datetimeFigureOut">
              <a:rPr lang="pt-BR" smtClean="0"/>
              <a:pPr/>
              <a:t>05/11/2019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3C850-F8CD-4830-AEC7-8F7E4D898BD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5479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961519-0EDF-4C20-B2BB-CC27A81EDAF2}" type="datetimeFigureOut">
              <a:rPr lang="pt-BR" smtClean="0"/>
              <a:pPr/>
              <a:t>05/11/2019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E3C850-F8CD-4830-AEC7-8F7E4D898BD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5423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.jpe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5" Type="http://schemas.openxmlformats.org/officeDocument/2006/relationships/package" Target="../embeddings/Microsoft_PowerPoint_Slide1.sldx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m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7453300"/>
              </p:ext>
            </p:extLst>
          </p:nvPr>
        </p:nvGraphicFramePr>
        <p:xfrm>
          <a:off x="409977" y="372346"/>
          <a:ext cx="4535202" cy="42136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Slide" r:id="rId5" imgW="2878858" imgH="2159675" progId="PowerPoint.Slide.12">
                  <p:embed/>
                </p:oleObj>
              </mc:Choice>
              <mc:Fallback>
                <p:oleObj name="Slide" r:id="rId5" imgW="2878858" imgH="2159675" progId="PowerPoint.Slide.12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977" y="372346"/>
                        <a:ext cx="4535202" cy="421367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tângulo 4"/>
          <p:cNvSpPr/>
          <p:nvPr/>
        </p:nvSpPr>
        <p:spPr>
          <a:xfrm>
            <a:off x="6475211" y="408382"/>
            <a:ext cx="49536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t-BR" sz="3600" b="1" dirty="0" smtClean="0">
                <a:solidFill>
                  <a:schemeClr val="bg1"/>
                </a:solidFill>
                <a:latin typeface="Britannic Bold" panose="020B0903060703020204" pitchFamily="34" charset="0"/>
              </a:rPr>
              <a:t>II ENAT / I CHASQUESC </a:t>
            </a:r>
            <a:endParaRPr lang="pt-BR" sz="3600" dirty="0">
              <a:solidFill>
                <a:schemeClr val="bg1"/>
              </a:solidFill>
              <a:latin typeface="Britannic Bold" panose="020B0903060703020204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6543405" y="1054713"/>
            <a:ext cx="508621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 smtClean="0">
                <a:ln>
                  <a:solidFill>
                    <a:srgbClr val="724810"/>
                  </a:solidFill>
                </a:ln>
                <a:solidFill>
                  <a:schemeClr val="bg1"/>
                </a:solidFill>
                <a:latin typeface="Trebuchet MS" panose="020B0603020202020204" pitchFamily="34" charset="0"/>
              </a:rPr>
              <a:t>II Encontro Nacional  de </a:t>
            </a:r>
            <a:r>
              <a:rPr lang="pt-BR" sz="2000" b="1" dirty="0" err="1" smtClean="0">
                <a:ln>
                  <a:solidFill>
                    <a:srgbClr val="724810"/>
                  </a:solidFill>
                </a:ln>
                <a:solidFill>
                  <a:schemeClr val="bg1"/>
                </a:solidFill>
                <a:latin typeface="Trebuchet MS" panose="020B0603020202020204" pitchFamily="34" charset="0"/>
              </a:rPr>
              <a:t>Tropeirismo</a:t>
            </a:r>
            <a:r>
              <a:rPr lang="pt-BR" sz="2000" b="1" dirty="0" smtClean="0">
                <a:ln>
                  <a:solidFill>
                    <a:srgbClr val="724810"/>
                  </a:solidFill>
                </a:ln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</a:p>
          <a:p>
            <a:pPr algn="ctr"/>
            <a:r>
              <a:rPr lang="pt-BR" sz="2000" b="1" dirty="0" smtClean="0">
                <a:ln>
                  <a:solidFill>
                    <a:srgbClr val="724810"/>
                  </a:solidFill>
                </a:ln>
                <a:solidFill>
                  <a:schemeClr val="bg1"/>
                </a:solidFill>
                <a:latin typeface="Trebuchet MS" panose="020B0603020202020204" pitchFamily="34" charset="0"/>
              </a:rPr>
              <a:t>de Urupema</a:t>
            </a:r>
          </a:p>
          <a:p>
            <a:pPr algn="ctr"/>
            <a:endParaRPr lang="pt-BR" sz="2000" b="1" dirty="0" smtClean="0">
              <a:ln>
                <a:solidFill>
                  <a:srgbClr val="724810"/>
                </a:solidFill>
              </a:ln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algn="ctr"/>
            <a:r>
              <a:rPr lang="pt-BR" sz="2000" b="1" dirty="0" smtClean="0">
                <a:ln>
                  <a:solidFill>
                    <a:srgbClr val="724810"/>
                  </a:solidFill>
                </a:ln>
                <a:solidFill>
                  <a:schemeClr val="bg1"/>
                </a:solidFill>
                <a:latin typeface="Trebuchet MS" panose="020B0603020202020204" pitchFamily="34" charset="0"/>
              </a:rPr>
              <a:t>I </a:t>
            </a:r>
            <a:r>
              <a:rPr lang="pt-BR" sz="2000" b="1" dirty="0" err="1" smtClean="0">
                <a:ln>
                  <a:solidFill>
                    <a:srgbClr val="724810"/>
                  </a:solidFill>
                </a:ln>
                <a:solidFill>
                  <a:schemeClr val="bg1"/>
                </a:solidFill>
                <a:latin typeface="Trebuchet MS" panose="020B0603020202020204" pitchFamily="34" charset="0"/>
              </a:rPr>
              <a:t>Chasque</a:t>
            </a:r>
            <a:r>
              <a:rPr lang="pt-BR" sz="2000" b="1" dirty="0" smtClean="0">
                <a:ln>
                  <a:solidFill>
                    <a:srgbClr val="724810"/>
                  </a:solidFill>
                </a:ln>
                <a:solidFill>
                  <a:schemeClr val="bg1"/>
                </a:solidFill>
                <a:latin typeface="Trebuchet MS" panose="020B0603020202020204" pitchFamily="34" charset="0"/>
              </a:rPr>
              <a:t> Patrimonial de Urupema </a:t>
            </a:r>
          </a:p>
          <a:p>
            <a:pPr algn="ctr"/>
            <a:r>
              <a:rPr lang="pt-BR" sz="2000" b="1" dirty="0" smtClean="0">
                <a:ln>
                  <a:solidFill>
                    <a:srgbClr val="724810"/>
                  </a:solidFill>
                </a:ln>
                <a:solidFill>
                  <a:schemeClr val="bg1"/>
                </a:solidFill>
                <a:latin typeface="Trebuchet MS" panose="020B0603020202020204" pitchFamily="34" charset="0"/>
              </a:rPr>
              <a:t>e Serra Catarinense </a:t>
            </a:r>
          </a:p>
          <a:p>
            <a:pPr algn="ctr"/>
            <a:r>
              <a:rPr lang="pt-BR" sz="2000" b="1" dirty="0" smtClean="0">
                <a:ln>
                  <a:solidFill>
                    <a:srgbClr val="724810"/>
                  </a:solidFill>
                </a:ln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</a:p>
        </p:txBody>
      </p:sp>
      <p:sp>
        <p:nvSpPr>
          <p:cNvPr id="8" name="Retângulo 7"/>
          <p:cNvSpPr/>
          <p:nvPr/>
        </p:nvSpPr>
        <p:spPr>
          <a:xfrm>
            <a:off x="426655" y="4740737"/>
            <a:ext cx="1137204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pt-BR" sz="24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Trebuchet MS" panose="020B0603020202020204" pitchFamily="34" charset="0"/>
                <a:ea typeface="Times New Roman" pitchFamily="18" charset="0"/>
                <a:cs typeface="Arial" pitchFamily="34" charset="0"/>
              </a:rPr>
              <a:t>A CULTURA </a:t>
            </a:r>
            <a:r>
              <a:rPr lang="pt-BR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Trebuchet MS" panose="020B0603020202020204" pitchFamily="34" charset="0"/>
                <a:ea typeface="Times New Roman" pitchFamily="18" charset="0"/>
                <a:cs typeface="Arial" pitchFamily="34" charset="0"/>
              </a:rPr>
              <a:t>TROPEIRA EM </a:t>
            </a:r>
            <a:r>
              <a:rPr lang="pt-BR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Trebuchet MS" panose="020B0603020202020204" pitchFamily="34" charset="0"/>
                <a:ea typeface="Times New Roman" pitchFamily="18" charset="0"/>
                <a:cs typeface="Arial" pitchFamily="34" charset="0"/>
              </a:rPr>
              <a:t>URUPEMA, NA </a:t>
            </a:r>
            <a:r>
              <a:rPr lang="pt-BR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Trebuchet MS" panose="020B0603020202020204" pitchFamily="34" charset="0"/>
                <a:ea typeface="Times New Roman" pitchFamily="18" charset="0"/>
                <a:cs typeface="Arial" pitchFamily="34" charset="0"/>
              </a:rPr>
              <a:t>SERRA CATARINENSE </a:t>
            </a:r>
            <a:r>
              <a:rPr lang="pt-BR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Trebuchet MS" panose="020B0603020202020204" pitchFamily="34" charset="0"/>
                <a:ea typeface="Times New Roman" pitchFamily="18" charset="0"/>
                <a:cs typeface="Arial" pitchFamily="34" charset="0"/>
              </a:rPr>
              <a:t>E NO BRASIL</a:t>
            </a:r>
            <a:endParaRPr lang="pt-BR" sz="24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Trebuchet MS" panose="020B0603020202020204" pitchFamily="34" charset="0"/>
              <a:ea typeface="Times New Roman" pitchFamily="18" charset="0"/>
              <a:cs typeface="Arial" pitchFamily="34" charset="0"/>
            </a:endParaRPr>
          </a:p>
          <a:p>
            <a:pPr algn="ctr"/>
            <a:r>
              <a:rPr lang="pt-BR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Trebuchet MS" panose="020B0603020202020204" pitchFamily="34" charset="0"/>
                <a:ea typeface="Times New Roman" pitchFamily="18" charset="0"/>
                <a:cs typeface="Arial" pitchFamily="34" charset="0"/>
              </a:rPr>
              <a:t>Saberes e Fazeres da </a:t>
            </a:r>
            <a:r>
              <a:rPr lang="pt-BR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Trebuchet MS" panose="020B0603020202020204" pitchFamily="34" charset="0"/>
                <a:ea typeface="Times New Roman" pitchFamily="18" charset="0"/>
                <a:cs typeface="Arial" pitchFamily="34" charset="0"/>
              </a:rPr>
              <a:t>Comunidade     |    Educação</a:t>
            </a:r>
            <a:r>
              <a:rPr lang="pt-BR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Trebuchet MS" panose="020B0603020202020204" pitchFamily="34" charset="0"/>
                <a:ea typeface="Times New Roman" pitchFamily="18" charset="0"/>
                <a:cs typeface="Arial" pitchFamily="34" charset="0"/>
              </a:rPr>
              <a:t>, Cultura e Turismo </a:t>
            </a:r>
            <a:endParaRPr lang="pt-BR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Trebuchet MS" panose="020B0603020202020204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051775" y="6159939"/>
            <a:ext cx="38934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Urupema - Santa Catarina - Brasil  </a:t>
            </a:r>
          </a:p>
          <a:p>
            <a:r>
              <a:rPr lang="pt-BR" sz="14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27 a 30 de novembro de 2019</a:t>
            </a:r>
          </a:p>
        </p:txBody>
      </p:sp>
      <p:pic>
        <p:nvPicPr>
          <p:cNvPr id="1030" name="Imagem 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6" t="26570" r="10184" b="35426"/>
          <a:stretch>
            <a:fillRect/>
          </a:stretch>
        </p:blipFill>
        <p:spPr bwMode="auto">
          <a:xfrm>
            <a:off x="8537375" y="5986785"/>
            <a:ext cx="24765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Logo-UdG (1)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8924" y="6003921"/>
            <a:ext cx="73977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tângulo 13"/>
          <p:cNvSpPr/>
          <p:nvPr/>
        </p:nvSpPr>
        <p:spPr>
          <a:xfrm>
            <a:off x="7905295" y="5593652"/>
            <a:ext cx="38934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4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Realização</a:t>
            </a:r>
          </a:p>
        </p:txBody>
      </p:sp>
    </p:spTree>
    <p:extLst>
      <p:ext uri="{BB962C8B-B14F-4D97-AF65-F5344CB8AC3E}">
        <p14:creationId xmlns:p14="http://schemas.microsoft.com/office/powerpoint/2010/main" val="388492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629855" y="757410"/>
            <a:ext cx="515745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pt-BR" sz="1050" dirty="0" smtClean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 evento será gratuito e aberto ao público em geral, se estendendo, especialmente, à universidades, agentes e instituições culturais, técnicos, historiadores, pesquisadores e adeptos dos estudos do </a:t>
            </a:r>
            <a:r>
              <a:rPr lang="pt-BR" sz="1050" dirty="0" err="1" smtClean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Tropeirismo</a:t>
            </a:r>
            <a:r>
              <a:rPr lang="pt-BR" sz="1050" dirty="0" smtClean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todo o Brasil e Cone Sul, tradicionalistas, mídias, e outros.  </a:t>
            </a:r>
            <a:endParaRPr lang="pt-BR" sz="1050" dirty="0">
              <a:effectLst/>
              <a:latin typeface="Trebuchet MS" panose="020B060302020202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89849" y="1507940"/>
            <a:ext cx="5508671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pt-BR" b="1" dirty="0">
                <a:solidFill>
                  <a:srgbClr val="724810"/>
                </a:solidFill>
                <a:latin typeface="Trebuchet MS" panose="020B0603020202020204" pitchFamily="34" charset="0"/>
                <a:ea typeface="Calibri" panose="020F0502020204030204" pitchFamily="34" charset="0"/>
              </a:rPr>
              <a:t>PROGRAMAÇÃO</a:t>
            </a:r>
            <a:r>
              <a:rPr lang="pt-BR" sz="1200" b="1" dirty="0" smtClean="0">
                <a:effectLst/>
                <a:latin typeface="Trebuchet MS" panose="020B0603020202020204" pitchFamily="34" charset="0"/>
                <a:ea typeface="Calibri" panose="020F0502020204030204" pitchFamily="34" charset="0"/>
              </a:rPr>
              <a:t> </a:t>
            </a:r>
            <a:endParaRPr lang="pt-BR" sz="1200" dirty="0" smtClean="0">
              <a:effectLst/>
              <a:latin typeface="Trebuchet MS" panose="020B0603020202020204" pitchFamily="34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pt-BR" sz="1200" b="1" dirty="0" smtClean="0">
                <a:effectLst/>
                <a:latin typeface="Trebuchet MS" panose="020B0603020202020204" pitchFamily="34" charset="0"/>
                <a:ea typeface="Calibri" panose="020F0502020204030204" pitchFamily="34" charset="0"/>
              </a:rPr>
              <a:t>  </a:t>
            </a:r>
            <a:endParaRPr lang="pt-BR" sz="1200" dirty="0" smtClean="0">
              <a:effectLst/>
              <a:latin typeface="Trebuchet MS" panose="020B0603020202020204" pitchFamily="34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pt-BR" sz="1200" b="1" dirty="0" smtClean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27 de novembro – 4ª feira</a:t>
            </a:r>
            <a:r>
              <a:rPr lang="pt-BR" sz="1200" dirty="0" smtClean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pt-BR" sz="1200" dirty="0" smtClean="0">
              <a:effectLst/>
              <a:latin typeface="Trebuchet MS" panose="020B0603020202020204" pitchFamily="34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pt-BR" sz="1200" b="1" dirty="0" smtClean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Local - EEB Manoel Pereira de Medeiros (Colégio Estadual)</a:t>
            </a:r>
            <a:endParaRPr lang="pt-BR" sz="1200" dirty="0" smtClean="0">
              <a:effectLst/>
              <a:latin typeface="Trebuchet MS" panose="020B0603020202020204" pitchFamily="34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pt-BR" sz="1200" b="1" dirty="0" smtClean="0">
                <a:effectLst/>
                <a:latin typeface="Trebuchet MS" panose="020B0603020202020204" pitchFamily="34" charset="0"/>
                <a:ea typeface="Calibri" panose="020F0502020204030204" pitchFamily="34" charset="0"/>
              </a:rPr>
              <a:t> </a:t>
            </a:r>
            <a:endParaRPr lang="pt-BR" sz="1200" b="1" dirty="0" smtClean="0">
              <a:effectLst/>
              <a:latin typeface="Trebuchet MS" panose="020B0603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pt-BR" sz="1200" b="1" dirty="0" smtClean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08:30h – 13:30h - 18:45h  -  Sala 1 - </a:t>
            </a:r>
            <a:r>
              <a:rPr lang="pt-BR" sz="1200" dirty="0" smtClean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Palestra:</a:t>
            </a:r>
            <a:r>
              <a:rPr lang="pt-BR" sz="1200" b="1" dirty="0" smtClean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just">
              <a:spcAft>
                <a:spcPts val="0"/>
              </a:spcAft>
            </a:pPr>
            <a:r>
              <a:rPr lang="pt-BR" sz="1200" b="1" dirty="0" smtClean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pt-BR" sz="1200" b="1" i="1" dirty="0" smtClean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Passado Presente, o que observamos?”</a:t>
            </a:r>
            <a:endParaRPr lang="pt-BR" sz="1200" b="1" dirty="0" smtClean="0">
              <a:effectLst/>
              <a:latin typeface="Trebuchet MS" panose="020B0603020202020204" pitchFamily="34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pt-BR" sz="1200" b="1" i="1" dirty="0" smtClean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Um olhar sobre a Arqueologia Brasileira  </a:t>
            </a:r>
            <a:endParaRPr lang="pt-BR" sz="1200" b="1" dirty="0" smtClean="0">
              <a:effectLst/>
              <a:latin typeface="Trebuchet MS" panose="020B0603020202020204" pitchFamily="34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pt-BR" sz="1200" i="1" dirty="0" smtClean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pt-BR" sz="1200" dirty="0" smtClean="0">
              <a:effectLst/>
              <a:latin typeface="Trebuchet MS" panose="020B0603020202020204" pitchFamily="34" charset="0"/>
              <a:ea typeface="Calibri" panose="020F0502020204030204" pitchFamily="34" charset="0"/>
            </a:endParaRPr>
          </a:p>
          <a:p>
            <a:pPr algn="just"/>
            <a:r>
              <a:rPr lang="pt-BR" sz="1200" b="1" dirty="0" smtClean="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Ângela Aparecida de Oliveira Gomes (PR)</a:t>
            </a:r>
            <a:endParaRPr lang="pt-BR" sz="1200" dirty="0" smtClean="0">
              <a:effectLst/>
              <a:latin typeface="Trebuchet MS" panose="020B060302020202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/>
            <a:r>
              <a:rPr lang="pt-BR" sz="1000" dirty="0" smtClean="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Mestre em Antropologia Social e Arqueologia pela UFPR, </a:t>
            </a:r>
            <a:r>
              <a:rPr lang="pt-BR" sz="1000" dirty="0" smtClean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Bacharelado em Musicoterapia - FAP (Faculdade de Artes do Paraná), Especialização em Fundamentos do Ensino da Arte - FAP (Faculdade de Artes do Paraná), pesquisadora colaboradora do CEPA (Centro de Estudos e Pesquisas Arqueológicas) e do MP (Museu Paranaense). Atua como pesquisadora de campo e educadora patrimonial em projetos de licenciamento ambiental com ênfase no estudo da Arqueologia.</a:t>
            </a:r>
          </a:p>
          <a:p>
            <a:pPr algn="just"/>
            <a:endParaRPr lang="pt-BR" sz="1000" dirty="0">
              <a:solidFill>
                <a:srgbClr val="000000"/>
              </a:solidFill>
              <a:latin typeface="Trebuchet MS" panose="020B0603020202020204" pitchFamily="34" charset="0"/>
              <a:ea typeface="Times New Roman" panose="02020603050405020304" pitchFamily="18" charset="0"/>
            </a:endParaRPr>
          </a:p>
          <a:p>
            <a:pPr algn="just"/>
            <a:r>
              <a:rPr lang="pt-BR" sz="1200" b="1" dirty="0"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13:30h – Sala </a:t>
            </a:r>
            <a:r>
              <a:rPr lang="pt-BR" sz="1200" b="1" dirty="0" smtClean="0"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2 - </a:t>
            </a:r>
            <a:r>
              <a:rPr lang="pt-BR" sz="1200" dirty="0" smtClean="0"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Palestra:</a:t>
            </a:r>
          </a:p>
          <a:p>
            <a:pPr algn="just"/>
            <a:r>
              <a:rPr lang="pt-BR" sz="1200" b="1" i="1" dirty="0"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Projetos Pedagógicos e Aspectos Metodológicos </a:t>
            </a:r>
          </a:p>
          <a:p>
            <a:pPr algn="just"/>
            <a:r>
              <a:rPr lang="pt-BR" sz="1200" b="1" i="1" dirty="0"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algn="just"/>
            <a:r>
              <a:rPr lang="pt-BR" sz="1200" b="1" dirty="0" smtClean="0"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Valter </a:t>
            </a:r>
            <a:r>
              <a:rPr lang="pt-BR" sz="1200" b="1" dirty="0"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Fraga Nunes (RS</a:t>
            </a:r>
            <a:r>
              <a:rPr lang="pt-BR" sz="1200" b="1" dirty="0" smtClean="0"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 </a:t>
            </a:r>
          </a:p>
          <a:p>
            <a:pPr algn="just"/>
            <a:r>
              <a:rPr lang="pt-BR" sz="1000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Biólogo, Mestre em Botânica, tradicionalista, idealizador do projeto “</a:t>
            </a:r>
            <a:r>
              <a:rPr lang="pt-BR" sz="1000" dirty="0" err="1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Tropeirismo</a:t>
            </a:r>
            <a:r>
              <a:rPr lang="pt-BR" sz="1000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nas Escolas” e “Tropeada Cristóvão Pereira de Abreu nos Campos de Cima da Serra”, pesquisador e integrante do Núcleo de Conhecimento do Projeto Tropeiro Brasil. Viamão/RS </a:t>
            </a:r>
          </a:p>
          <a:p>
            <a:pPr algn="just"/>
            <a:r>
              <a:rPr lang="pt-BR" sz="1200" dirty="0"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pt-BR" sz="1200" dirty="0" smtClean="0"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</a:t>
            </a:r>
          </a:p>
          <a:p>
            <a:pPr algn="just"/>
            <a:r>
              <a:rPr lang="pt-BR" sz="1200" b="1" dirty="0" smtClean="0"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Mediação</a:t>
            </a:r>
            <a:r>
              <a:rPr lang="pt-BR" sz="1200" dirty="0"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Professores da Rede de </a:t>
            </a:r>
            <a:r>
              <a:rPr lang="pt-BR" sz="1200" dirty="0" smtClean="0"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Educação</a:t>
            </a:r>
            <a:endParaRPr lang="pt-BR" sz="1200" dirty="0">
              <a:latin typeface="Trebuchet MS" panose="020B0603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6330504" y="400415"/>
            <a:ext cx="5525036" cy="5986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sz="1200" b="1" i="1" dirty="0" smtClean="0">
              <a:latin typeface="Trebuchet MS" panose="020B0603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BR" sz="1200" b="1" i="1" dirty="0" smtClean="0"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28 </a:t>
            </a:r>
            <a:r>
              <a:rPr lang="pt-BR" sz="1200" b="1" i="1" dirty="0"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 Novembro – 5ª feira </a:t>
            </a:r>
          </a:p>
          <a:p>
            <a:pPr algn="just"/>
            <a:r>
              <a:rPr lang="pt-BR" sz="1200" b="1" i="1" dirty="0"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Local – Instituto Federal de Santa Catarina - IFSC Campus Urupema </a:t>
            </a:r>
          </a:p>
          <a:p>
            <a:pPr algn="just"/>
            <a:r>
              <a:rPr lang="pt-BR" sz="1200" b="1" i="1" dirty="0"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algn="just"/>
            <a:r>
              <a:rPr lang="pt-BR" sz="1200" b="1" i="1" dirty="0"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08:00h - Recepção e Inscrições de Participantes </a:t>
            </a:r>
          </a:p>
          <a:p>
            <a:pPr algn="just"/>
            <a:r>
              <a:rPr lang="pt-BR" sz="1200" b="1" i="1" dirty="0"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algn="just"/>
            <a:r>
              <a:rPr lang="pt-BR" sz="1200" b="1" i="1" dirty="0"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09:00h -  Abertura Oficial do II ENAT  </a:t>
            </a:r>
          </a:p>
          <a:p>
            <a:pPr lvl="0" algn="just"/>
            <a:r>
              <a:rPr lang="pt-BR" sz="1100" dirty="0"/>
              <a:t>Cerimonial - composição de mesa com </a:t>
            </a:r>
            <a:r>
              <a:rPr lang="pt-BR" sz="1100" dirty="0" smtClean="0"/>
              <a:t>autoridades;</a:t>
            </a:r>
            <a:endParaRPr lang="pt-BR" sz="1100" dirty="0"/>
          </a:p>
          <a:p>
            <a:pPr lvl="0" algn="just"/>
            <a:r>
              <a:rPr lang="pt-BR" sz="1100" dirty="0"/>
              <a:t>Hinos: Nacional e de Urupema;</a:t>
            </a:r>
          </a:p>
          <a:p>
            <a:pPr lvl="0" algn="just"/>
            <a:r>
              <a:rPr lang="pt-BR" sz="1100" dirty="0" smtClean="0"/>
              <a:t>Desfile </a:t>
            </a:r>
            <a:r>
              <a:rPr lang="pt-BR" sz="1100" dirty="0"/>
              <a:t>das Bandeiras de participantes presentes; </a:t>
            </a:r>
            <a:endParaRPr lang="pt-BR" sz="1100" dirty="0" smtClean="0"/>
          </a:p>
          <a:p>
            <a:pPr lvl="0" algn="just"/>
            <a:r>
              <a:rPr lang="pt-BR" sz="1100" dirty="0" smtClean="0"/>
              <a:t>Apresentação e premiação de trabalho escolar para a Bandeira do </a:t>
            </a:r>
            <a:r>
              <a:rPr lang="pt-BR" sz="1100" dirty="0" err="1" smtClean="0"/>
              <a:t>Tropeirismo</a:t>
            </a:r>
            <a:r>
              <a:rPr lang="pt-BR" sz="1100" dirty="0" smtClean="0"/>
              <a:t>  de Urupema;</a:t>
            </a:r>
          </a:p>
          <a:p>
            <a:pPr algn="just"/>
            <a:endParaRPr lang="pt-BR" sz="1200" b="1" i="1" dirty="0" smtClean="0">
              <a:latin typeface="Trebuchet MS" panose="020B0603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BR" sz="1200" b="1" i="1" dirty="0" smtClean="0"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09:45 </a:t>
            </a:r>
            <a:r>
              <a:rPr lang="pt-BR" sz="1200" b="1" i="1" dirty="0"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- 1º Painel: </a:t>
            </a:r>
            <a:endParaRPr lang="pt-BR" sz="1200" b="1" i="1" dirty="0" smtClean="0">
              <a:latin typeface="Trebuchet MS" panose="020B0603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BR" sz="1200" b="1" i="1" dirty="0" smtClean="0"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URUPEMA</a:t>
            </a:r>
            <a:r>
              <a:rPr lang="pt-BR" sz="1200" b="1" i="1" dirty="0"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E SEUS VALORES LOCAIS </a:t>
            </a:r>
          </a:p>
          <a:p>
            <a:pPr algn="just"/>
            <a:r>
              <a:rPr lang="pt-BR" sz="1200" b="1" dirty="0"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Eleni Cássia Vieira/Urupema/SC - (mediadora) </a:t>
            </a:r>
          </a:p>
          <a:p>
            <a:pPr algn="just"/>
            <a:r>
              <a:rPr lang="pt-BR" sz="1100" dirty="0" smtClean="0"/>
              <a:t>Apresentação </a:t>
            </a:r>
            <a:r>
              <a:rPr lang="pt-BR" sz="1100" dirty="0"/>
              <a:t>cultural de trabalhos da Rede de Educação de Urupema (SMEC e EEB-MPM),  </a:t>
            </a:r>
            <a:r>
              <a:rPr lang="pt-BR" sz="1100" dirty="0" smtClean="0"/>
              <a:t>APAE, IFSC Campus Urupema </a:t>
            </a:r>
            <a:r>
              <a:rPr lang="pt-BR" sz="1100" dirty="0"/>
              <a:t>e Grupo da Melhor Idade do CRAS Urupema - presença </a:t>
            </a:r>
            <a:r>
              <a:rPr lang="pt-BR" sz="1100" dirty="0" smtClean="0"/>
              <a:t>e prosa com  antigos </a:t>
            </a:r>
            <a:r>
              <a:rPr lang="pt-BR" sz="1100" dirty="0"/>
              <a:t>moradores </a:t>
            </a:r>
            <a:r>
              <a:rPr lang="pt-BR" sz="1100" dirty="0" smtClean="0"/>
              <a:t>e </a:t>
            </a:r>
            <a:r>
              <a:rPr lang="pt-BR" sz="1100" dirty="0"/>
              <a:t>ex-tropeiros de </a:t>
            </a:r>
            <a:r>
              <a:rPr lang="pt-BR" sz="1100" dirty="0" smtClean="0"/>
              <a:t>Urupema. Exposição de quadros, mostra de artesanatos e outros. </a:t>
            </a:r>
          </a:p>
          <a:p>
            <a:pPr algn="just"/>
            <a:r>
              <a:rPr lang="pt-BR" sz="1100" dirty="0" smtClean="0"/>
              <a:t> </a:t>
            </a:r>
          </a:p>
          <a:p>
            <a:pPr algn="just"/>
            <a:r>
              <a:rPr lang="pt-BR" sz="1200" b="1" i="1" dirty="0" smtClean="0"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12:00h </a:t>
            </a:r>
            <a:r>
              <a:rPr lang="pt-BR" sz="1200" b="1" i="1" dirty="0"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Intervalo </a:t>
            </a:r>
          </a:p>
          <a:p>
            <a:pPr algn="just"/>
            <a:r>
              <a:rPr lang="pt-BR" sz="1200" b="1" i="1" dirty="0"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 </a:t>
            </a:r>
          </a:p>
          <a:p>
            <a:pPr algn="just"/>
            <a:r>
              <a:rPr lang="pt-BR" sz="1200" b="1" i="1" dirty="0"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13:00h – 2º </a:t>
            </a:r>
            <a:r>
              <a:rPr lang="pt-BR" sz="1200" b="1" i="1" dirty="0" smtClean="0"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Painel:</a:t>
            </a:r>
          </a:p>
          <a:p>
            <a:pPr algn="just"/>
            <a:r>
              <a:rPr lang="pt-BR" sz="1200" b="1" i="1" dirty="0" smtClean="0"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PROSAS </a:t>
            </a:r>
            <a:r>
              <a:rPr lang="pt-BR" sz="1200" b="1" i="1" dirty="0"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PELOS CAMINHOS HISTÓRICOS DO TROPEIRISMO   </a:t>
            </a:r>
            <a:endParaRPr lang="pt-BR" sz="1200" b="1" i="1" dirty="0" smtClean="0">
              <a:latin typeface="Trebuchet MS" panose="020B0603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BR" sz="1200" b="1" dirty="0" smtClean="0"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Sergio Lamartine - pesquisador </a:t>
            </a:r>
            <a:r>
              <a:rPr lang="pt-BR" sz="1200" b="1" dirty="0"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 </a:t>
            </a:r>
            <a:r>
              <a:rPr lang="pt-BR" sz="1200" b="1" dirty="0" err="1" smtClean="0"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genealogista</a:t>
            </a:r>
            <a:r>
              <a:rPr lang="pt-BR" sz="1200" b="1" dirty="0" smtClean="0"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Lages/SC (mediador</a:t>
            </a:r>
            <a:r>
              <a:rPr lang="pt-BR" sz="1200" b="1" dirty="0"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</a:t>
            </a:r>
          </a:p>
          <a:p>
            <a:pPr algn="just"/>
            <a:r>
              <a:rPr lang="pt-BR" sz="1200" b="1" i="1" dirty="0"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algn="just"/>
            <a:r>
              <a:rPr lang="pt-BR" sz="1200" b="1" i="1" dirty="0"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13:00h – </a:t>
            </a:r>
            <a:r>
              <a:rPr lang="pt-BR" sz="1200" b="1" i="1" dirty="0" err="1"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UrupemArte</a:t>
            </a:r>
            <a:r>
              <a:rPr lang="pt-BR" sz="1200" b="1" i="1" dirty="0"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momento cultural com talentos locais.     </a:t>
            </a:r>
          </a:p>
          <a:p>
            <a:pPr algn="just"/>
            <a:endParaRPr lang="pt-BR" sz="1200" b="1" i="1" dirty="0" smtClean="0">
              <a:latin typeface="Trebuchet MS" panose="020B0603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BR" sz="1200" b="1" i="1" dirty="0" smtClean="0"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13:15h </a:t>
            </a:r>
            <a:r>
              <a:rPr lang="pt-BR" sz="1200" b="1" i="1" dirty="0"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Tropas, Tropeiros e </a:t>
            </a:r>
            <a:r>
              <a:rPr lang="pt-BR" sz="1200" b="1" i="1" dirty="0" err="1"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Tropeirismo</a:t>
            </a:r>
            <a:r>
              <a:rPr lang="pt-BR" sz="1200" b="1" i="1" dirty="0"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200" b="1" i="1" dirty="0" smtClean="0"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</a:t>
            </a:r>
          </a:p>
          <a:p>
            <a:pPr algn="just"/>
            <a:r>
              <a:rPr lang="pt-BR" sz="1200" b="1" dirty="0"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Valter Fraga Nunes </a:t>
            </a:r>
            <a:r>
              <a:rPr lang="pt-BR" sz="1200" b="1" i="1" dirty="0"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(RS</a:t>
            </a:r>
            <a:r>
              <a:rPr lang="pt-BR" sz="1200" b="1" i="1" dirty="0" smtClean="0"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): </a:t>
            </a:r>
            <a:r>
              <a:rPr lang="pt-BR" sz="1000" dirty="0" smtClean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Biólogo</a:t>
            </a:r>
            <a:r>
              <a:rPr lang="pt-BR" sz="1000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Mestre em Botânica, pesquisador e idealizador do projeto “</a:t>
            </a:r>
            <a:r>
              <a:rPr lang="pt-BR" sz="1000" dirty="0" err="1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Tropeirismo</a:t>
            </a:r>
            <a:r>
              <a:rPr lang="pt-BR" sz="1000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nas Escolas”. Viamão/RS; </a:t>
            </a:r>
            <a:r>
              <a:rPr lang="pt-BR" sz="1200" b="1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Marco Aurélio </a:t>
            </a:r>
            <a:r>
              <a:rPr lang="pt-BR" sz="1200" b="1" dirty="0" err="1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Angeli</a:t>
            </a:r>
            <a:r>
              <a:rPr lang="pt-BR" sz="1200" b="1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(</a:t>
            </a:r>
            <a:r>
              <a:rPr lang="pt-BR" sz="1200" b="1" dirty="0" err="1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Zoreia</a:t>
            </a:r>
            <a:r>
              <a:rPr lang="pt-BR" sz="1200" b="1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):</a:t>
            </a:r>
            <a:r>
              <a:rPr lang="pt-BR" sz="1000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Produtor rural, criador de mulas, idealizador dos projetos: “Tropeada Cristóvão Pereira de Abreu nos Campos de Cima da Serra” e “</a:t>
            </a:r>
            <a:r>
              <a:rPr lang="pt-BR" sz="1000" dirty="0" err="1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Tropeirismo</a:t>
            </a:r>
            <a:r>
              <a:rPr lang="pt-BR" sz="1000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nas Escolas”. Taquara/RS.  </a:t>
            </a:r>
            <a:endParaRPr lang="pt-BR" sz="1200" b="1" i="1" dirty="0">
              <a:latin typeface="Trebuchet MS" panose="020B0603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tângulo de cantos arredondados 1"/>
          <p:cNvSpPr/>
          <p:nvPr/>
        </p:nvSpPr>
        <p:spPr>
          <a:xfrm>
            <a:off x="334849" y="342030"/>
            <a:ext cx="5628068" cy="6213316"/>
          </a:xfrm>
          <a:prstGeom prst="roundRect">
            <a:avLst>
              <a:gd name="adj" fmla="val 3166"/>
            </a:avLst>
          </a:prstGeom>
          <a:noFill/>
          <a:ln w="28575">
            <a:solidFill>
              <a:srgbClr val="843C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de cantos arredondados 8"/>
          <p:cNvSpPr/>
          <p:nvPr/>
        </p:nvSpPr>
        <p:spPr>
          <a:xfrm>
            <a:off x="6234448" y="342030"/>
            <a:ext cx="5628068" cy="6213316"/>
          </a:xfrm>
          <a:prstGeom prst="roundRect">
            <a:avLst>
              <a:gd name="adj" fmla="val 3166"/>
            </a:avLst>
          </a:prstGeom>
          <a:noFill/>
          <a:ln w="28575">
            <a:solidFill>
              <a:srgbClr val="843C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1263978" y="322666"/>
            <a:ext cx="38892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t-BR" sz="2800" b="1" dirty="0" smtClean="0">
                <a:solidFill>
                  <a:srgbClr val="724810"/>
                </a:solidFill>
                <a:latin typeface="Britannic Bold" panose="020B0903060703020204" pitchFamily="34" charset="0"/>
              </a:rPr>
              <a:t>II ENAT / I CHASQUESC </a:t>
            </a:r>
            <a:endParaRPr lang="pt-BR" sz="2800" dirty="0">
              <a:solidFill>
                <a:srgbClr val="724810"/>
              </a:solidFill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737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6285964" y="352697"/>
            <a:ext cx="5525036" cy="670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b="1" i="1" dirty="0"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29 de Novembro – 6ª feira </a:t>
            </a:r>
          </a:p>
          <a:p>
            <a:r>
              <a:rPr lang="pt-BR" sz="1200" b="1" i="1" dirty="0"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Local – Instituto Federal de Santa Catarina - IFSC Campus Urupema </a:t>
            </a:r>
          </a:p>
          <a:p>
            <a:r>
              <a:rPr lang="pt-BR" sz="1200" b="1" i="1" dirty="0"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r>
              <a:rPr lang="pt-BR" sz="1200" b="1" i="1" dirty="0"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09:00h – 3º Painel </a:t>
            </a:r>
            <a:endParaRPr lang="pt-BR" sz="1200" b="1" i="1" dirty="0" smtClean="0">
              <a:latin typeface="Trebuchet MS" panose="020B0603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sz="1200" b="1" i="1" dirty="0" smtClean="0"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Turismo</a:t>
            </a:r>
            <a:r>
              <a:rPr lang="pt-BR" sz="1200" b="1" i="1" dirty="0"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BR" sz="1200" b="1" i="1" dirty="0" err="1"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Tropeirismo</a:t>
            </a:r>
            <a:r>
              <a:rPr lang="pt-BR" sz="1200" b="1" i="1" dirty="0"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 Atividades Afins   </a:t>
            </a:r>
          </a:p>
          <a:p>
            <a:r>
              <a:rPr lang="pt-BR" sz="1200" b="1" dirty="0" smtClean="0"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Lucila </a:t>
            </a:r>
            <a:r>
              <a:rPr lang="pt-BR" sz="1200" b="1" dirty="0"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Maria </a:t>
            </a:r>
            <a:r>
              <a:rPr lang="pt-BR" sz="1200" b="1" dirty="0" smtClean="0"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Sgarbi </a:t>
            </a:r>
            <a:r>
              <a:rPr lang="pt-BR" sz="1200" b="1" dirty="0"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Santos/Bom Jesus/RS </a:t>
            </a:r>
            <a:r>
              <a:rPr lang="pt-BR" sz="1200" b="1" i="1" dirty="0"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(mediadora) </a:t>
            </a:r>
          </a:p>
          <a:p>
            <a:r>
              <a:rPr lang="pt-BR" sz="1200" b="1" dirty="0"/>
              <a:t> </a:t>
            </a:r>
            <a:endParaRPr lang="pt-BR" sz="1200" dirty="0"/>
          </a:p>
          <a:p>
            <a:r>
              <a:rPr lang="pt-BR" sz="1200" b="1" i="1" dirty="0"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09:00h – </a:t>
            </a:r>
            <a:r>
              <a:rPr lang="pt-BR" sz="1200" b="1" i="1" dirty="0" err="1" smtClean="0"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UrupemArte</a:t>
            </a:r>
            <a:endParaRPr lang="pt-BR" sz="1200" b="1" i="1" dirty="0" smtClean="0">
              <a:latin typeface="Trebuchet MS" panose="020B0603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sz="1200" dirty="0" smtClean="0"/>
              <a:t>Momento </a:t>
            </a:r>
            <a:r>
              <a:rPr lang="pt-BR" sz="1200" dirty="0"/>
              <a:t>cultural com talentos locais. </a:t>
            </a:r>
            <a:endParaRPr lang="pt-BR" sz="1200" dirty="0" smtClean="0"/>
          </a:p>
          <a:p>
            <a:endParaRPr lang="pt-BR" sz="1200" dirty="0"/>
          </a:p>
          <a:p>
            <a:r>
              <a:rPr lang="pt-BR" sz="1200" b="1" i="1" dirty="0"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9:15h - Procedência dos Primeiros Equídeos no Brasil – Preparos e Cuidados para </a:t>
            </a:r>
            <a:r>
              <a:rPr lang="pt-BR" sz="1200" b="1" i="1" dirty="0" smtClean="0"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longos </a:t>
            </a:r>
            <a:r>
              <a:rPr lang="pt-BR" sz="1200" b="1" i="1" dirty="0"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percursos montados e sua relação com o </a:t>
            </a:r>
            <a:r>
              <a:rPr lang="pt-BR" sz="1200" b="1" i="1" dirty="0" err="1"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Tropeirismo</a:t>
            </a:r>
            <a:r>
              <a:rPr lang="pt-BR" sz="1200" b="1" i="1" dirty="0"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 Turismo </a:t>
            </a:r>
          </a:p>
          <a:p>
            <a:r>
              <a:rPr lang="pt-BR" sz="1200" b="1" dirty="0"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Sergio Lima Beck</a:t>
            </a:r>
          </a:p>
          <a:p>
            <a:pPr algn="just"/>
            <a:r>
              <a:rPr lang="pt-BR" sz="1000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Licenciado em Educação Física e em Biologia, </a:t>
            </a:r>
            <a:r>
              <a:rPr lang="pt-BR" sz="1000" dirty="0" smtClean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especialista </a:t>
            </a:r>
            <a:r>
              <a:rPr lang="pt-BR" sz="1000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em </a:t>
            </a:r>
            <a:r>
              <a:rPr lang="pt-BR" sz="1000" dirty="0" smtClean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Zootécnica de </a:t>
            </a:r>
            <a:r>
              <a:rPr lang="pt-BR" sz="1000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Equinos pela UFRGS, um dos pioneiros na divulgação e ensino de Doma Racional de Equinos no Brasil. </a:t>
            </a:r>
            <a:r>
              <a:rPr lang="pt-BR" sz="1000" dirty="0" smtClean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Florianópolis/SC.</a:t>
            </a:r>
            <a:endParaRPr lang="pt-BR" sz="1000" dirty="0">
              <a:solidFill>
                <a:srgbClr val="000000"/>
              </a:solidFill>
              <a:latin typeface="Trebuchet MS" panose="020B060302020202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pt-BR" sz="1200" dirty="0"/>
          </a:p>
          <a:p>
            <a:r>
              <a:rPr lang="pt-BR" sz="1200" b="1" i="1" dirty="0"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10:00h - Palestra: Traços culturais da gastronomia serrana e novas perspectivas.</a:t>
            </a:r>
            <a:br>
              <a:rPr lang="pt-BR" sz="1200" b="1" i="1" dirty="0"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t-BR" sz="1200" b="1" dirty="0" err="1">
                <a:latin typeface="Trebuchet MS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Evelise</a:t>
            </a:r>
            <a:r>
              <a:rPr lang="pt-BR" sz="1200" b="1" dirty="0">
                <a:latin typeface="Trebuchet MS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200" b="1" dirty="0" err="1" smtClean="0">
                <a:latin typeface="Trebuchet MS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Zerger</a:t>
            </a:r>
            <a:r>
              <a:rPr lang="pt-BR" sz="1200" dirty="0" smtClean="0">
                <a:latin typeface="Trebuchet MS" pitchFamily="34" charset="0"/>
              </a:rPr>
              <a:t> </a:t>
            </a:r>
          </a:p>
          <a:p>
            <a:pPr algn="just"/>
            <a:r>
              <a:rPr lang="pt-BR" sz="1000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Docente de </a:t>
            </a:r>
            <a:r>
              <a:rPr lang="pt-BR" sz="1000" dirty="0" smtClean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Gastronomia - </a:t>
            </a:r>
            <a:r>
              <a:rPr lang="pt-BR" sz="1000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graduada em Tecnologia em Gastronomia </a:t>
            </a:r>
            <a:r>
              <a:rPr lang="pt-BR" sz="1000" dirty="0" smtClean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pelo </a:t>
            </a:r>
            <a:r>
              <a:rPr lang="pt-BR" sz="1000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Centro Universitário de Maringá (2010) e Mestrado em Turismo pela Universidade de Caxias do Sul (2016). Ingressou no IFSC em 2011, onde atua como docente da área de </a:t>
            </a:r>
            <a:r>
              <a:rPr lang="pt-BR" sz="1000" dirty="0" smtClean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Produção em </a:t>
            </a:r>
            <a:r>
              <a:rPr lang="pt-BR" sz="1000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Gastronomia no IFSC Campus Urupema. Urupema/SC. </a:t>
            </a:r>
          </a:p>
          <a:p>
            <a:r>
              <a:rPr lang="pt-BR" sz="1200" dirty="0"/>
              <a:t> </a:t>
            </a:r>
          </a:p>
          <a:p>
            <a:r>
              <a:rPr lang="pt-BR" sz="1200" b="1" i="1" dirty="0"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10:45h – Intervalo/</a:t>
            </a:r>
            <a:r>
              <a:rPr lang="pt-BR" sz="1200" b="1" i="1" dirty="0" err="1"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Convivio</a:t>
            </a:r>
            <a:r>
              <a:rPr lang="pt-BR" sz="1200" b="1" i="1" dirty="0"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endParaRPr lang="pt-BR" sz="1200" b="1" i="1" dirty="0" smtClean="0">
              <a:latin typeface="Trebuchet MS" panose="020B0603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sz="1200" b="1" i="1" dirty="0">
              <a:latin typeface="Trebuchet MS" panose="020B0603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sz="1200" b="1" i="1" dirty="0"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11:00h </a:t>
            </a:r>
            <a:r>
              <a:rPr lang="pt-BR" sz="1200" b="1" i="1" dirty="0" smtClean="0"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ás 12:00h – </a:t>
            </a:r>
            <a:r>
              <a:rPr lang="pt-BR" sz="1200" b="1" i="1" dirty="0"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pt-BR" sz="1200" b="1" i="1" dirty="0" err="1"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ChasqueSC</a:t>
            </a:r>
            <a:r>
              <a:rPr lang="pt-BR" sz="1200" b="1" i="1" dirty="0"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200" b="1" i="1" dirty="0" smtClean="0"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pt-BR" sz="1000" dirty="0" smtClean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Comunicados </a:t>
            </a:r>
            <a:r>
              <a:rPr lang="pt-BR" sz="1000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sobre projetos culturais e turísticos de estados do Brasil (15 minutos cada</a:t>
            </a:r>
            <a:r>
              <a:rPr lang="pt-BR" sz="1000" dirty="0" smtClean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).</a:t>
            </a:r>
          </a:p>
          <a:p>
            <a:r>
              <a:rPr lang="pt-BR" sz="1200" b="1" i="1" dirty="0" smtClean="0">
                <a:latin typeface="Trebuchet MS" pitchFamily="34" charset="0"/>
              </a:rPr>
              <a:t>Chasque1:</a:t>
            </a:r>
            <a:r>
              <a:rPr lang="pt-BR" sz="1000" b="1" i="1" dirty="0" smtClean="0">
                <a:latin typeface="Trebuchet MS" pitchFamily="34" charset="0"/>
              </a:rPr>
              <a:t> </a:t>
            </a:r>
            <a:r>
              <a:rPr lang="pt-BR" sz="1200" b="1" i="1" dirty="0" smtClean="0">
                <a:latin typeface="Trebuchet MS" pitchFamily="34" charset="0"/>
              </a:rPr>
              <a:t>Sabores dos Campos Gerais  e a identidade </a:t>
            </a:r>
            <a:r>
              <a:rPr lang="pt-BR" sz="1200" b="1" i="1" dirty="0" err="1" smtClean="0">
                <a:latin typeface="Trebuchet MS" pitchFamily="34" charset="0"/>
              </a:rPr>
              <a:t>tropeira</a:t>
            </a:r>
            <a:r>
              <a:rPr lang="pt-BR" sz="1200" b="1" i="1" dirty="0" smtClean="0">
                <a:latin typeface="Trebuchet MS" pitchFamily="34" charset="0"/>
              </a:rPr>
              <a:t>.</a:t>
            </a:r>
          </a:p>
          <a:p>
            <a:r>
              <a:rPr lang="pt-BR" sz="1200" b="1" i="1" dirty="0" smtClean="0">
                <a:latin typeface="Trebuchet MS" pitchFamily="34" charset="0"/>
              </a:rPr>
              <a:t>Amélia </a:t>
            </a:r>
            <a:r>
              <a:rPr lang="pt-BR" sz="1200" b="1" i="1" dirty="0" err="1" smtClean="0">
                <a:latin typeface="Trebuchet MS" pitchFamily="34" charset="0"/>
              </a:rPr>
              <a:t>Podolan</a:t>
            </a:r>
            <a:r>
              <a:rPr lang="pt-BR" sz="1200" b="1" i="1" dirty="0" smtClean="0">
                <a:latin typeface="Trebuchet MS" pitchFamily="34" charset="0"/>
              </a:rPr>
              <a:t> </a:t>
            </a:r>
            <a:r>
              <a:rPr lang="pt-BR" sz="1200" b="1" i="1" dirty="0" err="1" smtClean="0">
                <a:latin typeface="Trebuchet MS" pitchFamily="34" charset="0"/>
              </a:rPr>
              <a:t>Flugel</a:t>
            </a:r>
            <a:r>
              <a:rPr lang="pt-BR" sz="1000" b="1" i="1" dirty="0" smtClean="0">
                <a:latin typeface="Trebuchet MS" pitchFamily="34" charset="0"/>
              </a:rPr>
              <a:t>: </a:t>
            </a:r>
            <a:r>
              <a:rPr lang="pt-BR" sz="1000" dirty="0" smtClean="0">
                <a:latin typeface="Trebuchet MS" pitchFamily="34" charset="0"/>
              </a:rPr>
              <a:t>licenciada em Historia pela UEPG,</a:t>
            </a:r>
            <a:r>
              <a:rPr lang="pt-BR" sz="1000" b="1" i="1" dirty="0" smtClean="0">
                <a:latin typeface="Trebuchet MS" pitchFamily="34" charset="0"/>
              </a:rPr>
              <a:t> </a:t>
            </a:r>
            <a:r>
              <a:rPr lang="pt-BR" sz="1000" dirty="0" smtClean="0">
                <a:latin typeface="Trebuchet MS" pitchFamily="34" charset="0"/>
              </a:rPr>
              <a:t>chefia a Seção de Patrimônio Histórico e Cultural de Castro; é  diretora do Museu do Tropeiro de  Castro, fundado em 1977, o primeiro do tema no Brasil, que  </a:t>
            </a:r>
            <a:r>
              <a:rPr lang="pt-BR" sz="1000" dirty="0" smtClean="0"/>
              <a:t>abrange também exposições  de </a:t>
            </a:r>
            <a:r>
              <a:rPr lang="pt-BR" sz="1000" dirty="0" err="1" smtClean="0"/>
              <a:t>Tropeirismo</a:t>
            </a:r>
            <a:r>
              <a:rPr lang="pt-BR" sz="1000" dirty="0" smtClean="0"/>
              <a:t> e Casa de </a:t>
            </a:r>
            <a:r>
              <a:rPr lang="pt-BR" sz="1000" dirty="0" err="1" smtClean="0"/>
              <a:t>Sinhara</a:t>
            </a:r>
            <a:r>
              <a:rPr lang="pt-BR" sz="1000" dirty="0" smtClean="0"/>
              <a:t>, documentos, produção de pesquisas e publicações, e ações educativas.  </a:t>
            </a:r>
            <a:r>
              <a:rPr lang="pt-BR" sz="1000" dirty="0" smtClean="0">
                <a:latin typeface="Trebuchet MS" pitchFamily="34" charset="0"/>
              </a:rPr>
              <a:t>Castro/PR.  </a:t>
            </a:r>
          </a:p>
          <a:p>
            <a:endParaRPr lang="pt-BR" sz="1000" dirty="0">
              <a:solidFill>
                <a:srgbClr val="000000"/>
              </a:solidFill>
              <a:latin typeface="Trebuchet MS" panose="020B060302020202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pt-BR" sz="1200" b="1" i="1" dirty="0" smtClean="0"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  <a:endParaRPr lang="pt-BR" sz="1200" dirty="0"/>
          </a:p>
        </p:txBody>
      </p:sp>
      <p:sp>
        <p:nvSpPr>
          <p:cNvPr id="2" name="Retângulo de cantos arredondados 1"/>
          <p:cNvSpPr/>
          <p:nvPr/>
        </p:nvSpPr>
        <p:spPr>
          <a:xfrm>
            <a:off x="334849" y="342030"/>
            <a:ext cx="5628068" cy="6213316"/>
          </a:xfrm>
          <a:prstGeom prst="roundRect">
            <a:avLst>
              <a:gd name="adj" fmla="val 3166"/>
            </a:avLst>
          </a:prstGeom>
          <a:noFill/>
          <a:ln w="28575">
            <a:solidFill>
              <a:srgbClr val="843C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de cantos arredondados 8"/>
          <p:cNvSpPr/>
          <p:nvPr/>
        </p:nvSpPr>
        <p:spPr>
          <a:xfrm>
            <a:off x="6234448" y="342030"/>
            <a:ext cx="5628068" cy="6213316"/>
          </a:xfrm>
          <a:prstGeom prst="roundRect">
            <a:avLst>
              <a:gd name="adj" fmla="val 3166"/>
            </a:avLst>
          </a:prstGeom>
          <a:noFill/>
          <a:ln w="28575">
            <a:solidFill>
              <a:srgbClr val="843C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367583" y="461370"/>
            <a:ext cx="5525036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1200" b="1" i="1" dirty="0" smtClean="0">
              <a:latin typeface="Trebuchet MS" panose="020B0603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sz="1200" b="1" i="1" dirty="0" smtClean="0"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15:15h </a:t>
            </a:r>
            <a:r>
              <a:rPr lang="pt-BR" sz="1200" b="1" i="1" dirty="0"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Intervalo/Convívio </a:t>
            </a:r>
          </a:p>
          <a:p>
            <a:r>
              <a:rPr lang="pt-BR" sz="1200" b="1" i="1" dirty="0"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r>
              <a:rPr lang="pt-BR" sz="1200" b="1" i="1" dirty="0"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15:30h -</a:t>
            </a:r>
            <a:r>
              <a:rPr lang="pt-BR" sz="1200" dirty="0"/>
              <a:t> </a:t>
            </a:r>
            <a:r>
              <a:rPr lang="pt-BR" sz="1200" b="1" i="1" dirty="0"/>
              <a:t>Coxilha Rica, território importante no Caminho de Tropas do Viamão a Sorocaba - Aspectos geográficos, históricos e remanescentes físicos atuais do </a:t>
            </a:r>
            <a:r>
              <a:rPr lang="pt-BR" sz="1200" b="1" i="1" dirty="0" err="1"/>
              <a:t>Tropeirismo</a:t>
            </a:r>
            <a:r>
              <a:rPr lang="pt-BR" sz="1200" b="1" i="1" dirty="0"/>
              <a:t> </a:t>
            </a:r>
            <a:r>
              <a:rPr lang="pt-BR" sz="1200" b="1" i="1" dirty="0" smtClean="0"/>
              <a:t>. </a:t>
            </a:r>
            <a:endParaRPr lang="pt-BR" sz="1200" b="1" i="1" dirty="0"/>
          </a:p>
          <a:p>
            <a:r>
              <a:rPr lang="pt-BR" sz="1200" b="1" dirty="0">
                <a:latin typeface="Trebuchet MS" pitchFamily="34" charset="0"/>
              </a:rPr>
              <a:t>Nazareno J. </a:t>
            </a:r>
            <a:r>
              <a:rPr lang="pt-BR" sz="1200" b="1" dirty="0" smtClean="0">
                <a:latin typeface="Trebuchet MS" pitchFamily="34" charset="0"/>
              </a:rPr>
              <a:t>Wolff</a:t>
            </a:r>
          </a:p>
          <a:p>
            <a:r>
              <a:rPr lang="pt-BR" sz="1200" dirty="0" smtClean="0"/>
              <a:t>Bacharel </a:t>
            </a:r>
            <a:r>
              <a:rPr lang="pt-BR" sz="1200" dirty="0"/>
              <a:t>em Direito pela UFPR, Mestre em Direito do Estado pela UFPR, Ministério Público Federal - Procurador da República em Lages/SC desde 2003.  </a:t>
            </a:r>
          </a:p>
          <a:p>
            <a:pPr fontAlgn="base"/>
            <a:endParaRPr lang="pt-BR" sz="1200" b="1" dirty="0" smtClean="0"/>
          </a:p>
          <a:p>
            <a:pPr fontAlgn="base"/>
            <a:r>
              <a:rPr lang="pt-BR" sz="1200" b="1" i="1" dirty="0"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16:15h </a:t>
            </a:r>
            <a:r>
              <a:rPr lang="pt-BR" sz="1200" dirty="0"/>
              <a:t>-</a:t>
            </a:r>
            <a:r>
              <a:rPr lang="pt-BR" sz="1200" i="1" dirty="0"/>
              <a:t> </a:t>
            </a:r>
            <a:r>
              <a:rPr lang="pt-BR" sz="1200" b="1" i="1" dirty="0"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Religiosidade </a:t>
            </a:r>
            <a:r>
              <a:rPr lang="pt-BR" sz="1200" b="1" i="1" dirty="0" err="1"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tropeira</a:t>
            </a:r>
            <a:r>
              <a:rPr lang="pt-BR" sz="1200" b="1" i="1" dirty="0"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a devoção ao Divino Espírito Santo nos Campos de Lages e Cima da </a:t>
            </a:r>
            <a:r>
              <a:rPr lang="pt-BR" sz="1200" b="1" i="1" dirty="0" smtClean="0"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Serra. </a:t>
            </a:r>
            <a:endParaRPr lang="pt-BR" sz="1200" b="1" i="1" dirty="0">
              <a:latin typeface="Trebuchet MS" panose="020B0603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fontAlgn="base"/>
            <a:r>
              <a:rPr lang="pt-BR" sz="1200" b="1" dirty="0"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Fabiano Teixeira dos Santos</a:t>
            </a:r>
          </a:p>
          <a:p>
            <a:pPr algn="just" fontAlgn="base"/>
            <a:r>
              <a:rPr lang="pt-BR" sz="1000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Arquiteto e Urbanista, Mestre em História, Pesquisador e doutorando no </a:t>
            </a:r>
            <a:r>
              <a:rPr lang="pt-BR" sz="1000" dirty="0" err="1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PósArq</a:t>
            </a:r>
            <a:r>
              <a:rPr lang="pt-BR" sz="1000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/UFSC, autor do livro "A Casa do Planalto Catarinense: Arquitetura rural e urbana nos Campos de Lages, séculos XVIII e XIX". </a:t>
            </a:r>
            <a:r>
              <a:rPr lang="pt-BR" sz="1000" dirty="0" smtClean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Florianópolis/SC.</a:t>
            </a:r>
            <a:r>
              <a:rPr lang="pt-BR" sz="1000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 </a:t>
            </a:r>
          </a:p>
          <a:p>
            <a:endParaRPr lang="pt-BR" sz="1200" b="1" dirty="0" smtClean="0"/>
          </a:p>
          <a:p>
            <a:pPr fontAlgn="base"/>
            <a:r>
              <a:rPr lang="pt-BR" sz="1200" b="1" i="1" dirty="0"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17:00h -</a:t>
            </a:r>
            <a:r>
              <a:rPr lang="pt-BR" sz="1200" dirty="0"/>
              <a:t> </a:t>
            </a:r>
            <a:r>
              <a:rPr lang="pt-BR" sz="1200" b="1" i="1" dirty="0"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Cultura </a:t>
            </a:r>
            <a:r>
              <a:rPr lang="pt-BR" sz="1200" b="1" i="1" dirty="0" err="1"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Tropeira</a:t>
            </a:r>
            <a:r>
              <a:rPr lang="pt-BR" sz="1200" b="1" i="1" dirty="0"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na Serra </a:t>
            </a:r>
            <a:r>
              <a:rPr lang="pt-BR" sz="1200" b="1" i="1" dirty="0" smtClean="0"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Catarinense. </a:t>
            </a:r>
            <a:endParaRPr lang="pt-BR" sz="1200" b="1" i="1" dirty="0">
              <a:latin typeface="Trebuchet MS" panose="020B0603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sz="1200" b="1" dirty="0" err="1" smtClean="0"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Laélio</a:t>
            </a:r>
            <a:r>
              <a:rPr lang="pt-BR" sz="1200" b="1" dirty="0" smtClean="0"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200" b="1" dirty="0"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Ávila </a:t>
            </a:r>
            <a:r>
              <a:rPr lang="pt-BR" sz="1200" b="1" dirty="0" smtClean="0"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Bianchini</a:t>
            </a:r>
          </a:p>
          <a:p>
            <a:pPr algn="just"/>
            <a:r>
              <a:rPr lang="pt-BR" sz="1000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Produtor rural, pesquisador da Cultura </a:t>
            </a:r>
            <a:r>
              <a:rPr lang="pt-BR" sz="1000" dirty="0" err="1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Tropeira</a:t>
            </a:r>
            <a:r>
              <a:rPr lang="pt-BR" sz="1000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pioneiro em Turismo Rural no Brasil com a Fazenda do Barreiro e ex-presidente da ABRATURR. Urupema e Painel/SC. </a:t>
            </a:r>
          </a:p>
          <a:p>
            <a:endParaRPr lang="pt-BR" sz="1200" b="1" dirty="0" smtClean="0"/>
          </a:p>
          <a:p>
            <a:r>
              <a:rPr lang="pt-BR" sz="1200" b="1" i="1" dirty="0"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17h45 </a:t>
            </a:r>
            <a:r>
              <a:rPr lang="pt-BR" sz="1200" dirty="0">
                <a:latin typeface="Trebuchet MS" pitchFamily="34" charset="0"/>
              </a:rPr>
              <a:t>– </a:t>
            </a:r>
            <a:r>
              <a:rPr lang="pt-BR" sz="1200" b="1" i="1" dirty="0">
                <a:latin typeface="Trebuchet MS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Arthur na Província dos Tropeiros – Uma história de </a:t>
            </a:r>
            <a:r>
              <a:rPr lang="pt-BR" sz="1200" b="1" i="1" dirty="0" smtClean="0">
                <a:latin typeface="Trebuchet MS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Vida. </a:t>
            </a:r>
            <a:endParaRPr lang="pt-BR" sz="1200" b="1" i="1" dirty="0">
              <a:latin typeface="Trebuchet MS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sz="1200" b="1" dirty="0">
                <a:latin typeface="Trebuchet MS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Silvestre Alves Gomes</a:t>
            </a:r>
          </a:p>
          <a:p>
            <a:pPr algn="just"/>
            <a:r>
              <a:rPr lang="pt-BR" sz="1000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Pesquisador, Escritor, </a:t>
            </a:r>
            <a:r>
              <a:rPr lang="pt-BR" sz="1000" dirty="0" err="1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Oficineiro</a:t>
            </a:r>
            <a:r>
              <a:rPr lang="pt-BR" sz="1000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com palestras e workshops sobre </a:t>
            </a:r>
            <a:r>
              <a:rPr lang="pt-BR" sz="1000" dirty="0" err="1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Tropeirismo</a:t>
            </a:r>
            <a:r>
              <a:rPr lang="pt-BR" sz="1000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t-BR" sz="1000" dirty="0" smtClean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 </a:t>
            </a:r>
            <a:r>
              <a:rPr lang="pt-BR" sz="1000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Música Regional, violonista, compositor e cantor. Ponta </a:t>
            </a:r>
            <a:r>
              <a:rPr lang="pt-BR" sz="1000" dirty="0" smtClean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Grossa/PR. </a:t>
            </a:r>
            <a:endParaRPr lang="pt-BR" sz="1000" dirty="0">
              <a:solidFill>
                <a:srgbClr val="000000"/>
              </a:solidFill>
              <a:latin typeface="Trebuchet MS" panose="020B060302020202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pt-BR" sz="1200" b="1" dirty="0" smtClean="0"/>
          </a:p>
          <a:p>
            <a:r>
              <a:rPr lang="pt-BR" sz="1200" b="1" i="1" dirty="0"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18:30h </a:t>
            </a:r>
            <a:r>
              <a:rPr lang="pt-BR" sz="1200" b="1" i="1" dirty="0" smtClean="0"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Debates</a:t>
            </a:r>
          </a:p>
          <a:p>
            <a:endParaRPr lang="pt-BR" sz="1200" b="1" i="1" dirty="0" smtClean="0">
              <a:latin typeface="Trebuchet MS" panose="020B0603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sz="1200" b="1" i="1" dirty="0" smtClean="0"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19:00h ás 20:00h - Lançamento de livros e tertúlia </a:t>
            </a:r>
            <a:r>
              <a:rPr lang="pt-BR" sz="1200" b="1" i="1" dirty="0" err="1" smtClean="0"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tropeira</a:t>
            </a:r>
            <a:r>
              <a:rPr lang="pt-BR" sz="1200" b="1" i="1" dirty="0" smtClean="0"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   </a:t>
            </a:r>
            <a:endParaRPr lang="pt-BR" sz="1200" b="1" i="1" dirty="0">
              <a:latin typeface="Trebuchet MS" panose="020B0603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2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437880" y="182881"/>
            <a:ext cx="5571033" cy="726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1200" b="1" i="1" dirty="0" smtClean="0">
              <a:latin typeface="Trebuchet MS" panose="020B0603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sz="1200" b="1" i="1" dirty="0" err="1" smtClean="0">
                <a:latin typeface="Trebuchet MS" pitchFamily="34" charset="0"/>
              </a:rPr>
              <a:t>Chasque</a:t>
            </a:r>
            <a:r>
              <a:rPr lang="pt-BR" sz="1200" b="1" i="1" dirty="0" smtClean="0">
                <a:latin typeface="Trebuchet MS" pitchFamily="34" charset="0"/>
              </a:rPr>
              <a:t> 2</a:t>
            </a:r>
            <a:r>
              <a:rPr lang="pt-BR" sz="1200" dirty="0" smtClean="0">
                <a:latin typeface="Trebuchet MS" pitchFamily="34" charset="0"/>
              </a:rPr>
              <a:t>:  </a:t>
            </a:r>
            <a:r>
              <a:rPr lang="pt-BR" sz="1200" b="1" dirty="0" smtClean="0">
                <a:latin typeface="Trebuchet MS" pitchFamily="34" charset="0"/>
              </a:rPr>
              <a:t>Origens das cidades paulistas de </a:t>
            </a:r>
            <a:r>
              <a:rPr lang="pt-BR" sz="1200" b="1" dirty="0" err="1" smtClean="0">
                <a:latin typeface="Trebuchet MS" pitchFamily="34" charset="0"/>
              </a:rPr>
              <a:t>Porongaba</a:t>
            </a:r>
            <a:r>
              <a:rPr lang="pt-BR" sz="1200" b="1" dirty="0" smtClean="0">
                <a:latin typeface="Trebuchet MS" pitchFamily="34" charset="0"/>
              </a:rPr>
              <a:t> e região, no ciclo tropeiro do Caminho Paulista das Tropas </a:t>
            </a:r>
            <a:r>
              <a:rPr lang="pt-BR" sz="1200" dirty="0" smtClean="0">
                <a:latin typeface="Trebuchet MS" pitchFamily="34" charset="0"/>
              </a:rPr>
              <a:t>-  </a:t>
            </a:r>
            <a:r>
              <a:rPr lang="pt-BR" sz="1200" b="1" dirty="0" smtClean="0">
                <a:latin typeface="Trebuchet MS" pitchFamily="34" charset="0"/>
              </a:rPr>
              <a:t>Acácio Miranda</a:t>
            </a:r>
            <a:r>
              <a:rPr lang="pt-BR" sz="1200" dirty="0" smtClean="0"/>
              <a:t>: Bacharel em Direito e pesquisador sobre </a:t>
            </a:r>
            <a:r>
              <a:rPr lang="pt-BR" sz="1200" dirty="0" err="1" smtClean="0"/>
              <a:t>Tropeirismo</a:t>
            </a:r>
            <a:r>
              <a:rPr lang="pt-BR" sz="1200" dirty="0" smtClean="0"/>
              <a:t>. </a:t>
            </a:r>
            <a:r>
              <a:rPr lang="pt-BR" sz="1200" dirty="0" err="1" smtClean="0"/>
              <a:t>Porongaba</a:t>
            </a:r>
            <a:r>
              <a:rPr lang="pt-BR" sz="1200" dirty="0" smtClean="0"/>
              <a:t>/SP. </a:t>
            </a:r>
          </a:p>
          <a:p>
            <a:endParaRPr lang="pt-BR" sz="1200" dirty="0" smtClean="0"/>
          </a:p>
          <a:p>
            <a:r>
              <a:rPr lang="pt-BR" sz="1200" b="1" i="1" dirty="0" err="1" smtClean="0"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Chasque</a:t>
            </a:r>
            <a:r>
              <a:rPr lang="pt-BR" sz="1200" b="1" i="1" dirty="0" smtClean="0"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3: Novas </a:t>
            </a:r>
            <a:r>
              <a:rPr lang="pt-BR" sz="1200" b="1" i="1" dirty="0"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Tropas, Novas </a:t>
            </a:r>
            <a:r>
              <a:rPr lang="pt-BR" sz="1200" b="1" i="1" dirty="0" smtClean="0"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Rotas - Vanda </a:t>
            </a:r>
            <a:r>
              <a:rPr lang="pt-BR" sz="1200" b="1" i="1" dirty="0"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Maria S. </a:t>
            </a:r>
            <a:r>
              <a:rPr lang="pt-BR" sz="1200" b="1" i="1" dirty="0" smtClean="0"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Kramer: </a:t>
            </a:r>
            <a:r>
              <a:rPr lang="pt-BR" sz="1200" dirty="0" err="1" smtClean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Profª</a:t>
            </a:r>
            <a:r>
              <a:rPr lang="pt-BR" sz="1200" dirty="0" smtClean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t-BR" sz="1200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Doutora em Ciências Ambientais pela </a:t>
            </a:r>
            <a:r>
              <a:rPr lang="pt-BR" sz="1200" dirty="0" smtClean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UEM/PR e </a:t>
            </a:r>
            <a:r>
              <a:rPr lang="pt-BR" sz="1200" b="1" i="1" dirty="0" smtClean="0"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Joaquim </a:t>
            </a:r>
            <a:r>
              <a:rPr lang="pt-BR" sz="1200" b="1" i="1" dirty="0"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Silvio G. </a:t>
            </a:r>
            <a:r>
              <a:rPr lang="pt-BR" sz="1200" b="1" i="1" dirty="0" smtClean="0"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Rodrigues: </a:t>
            </a:r>
            <a:r>
              <a:rPr lang="pt-BR" sz="1200" dirty="0" smtClean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Gestor </a:t>
            </a:r>
            <a:r>
              <a:rPr lang="pt-BR" sz="1200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Ambiental e </a:t>
            </a:r>
            <a:r>
              <a:rPr lang="pt-BR" sz="1200" dirty="0" smtClean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Professor Especialista </a:t>
            </a:r>
            <a:r>
              <a:rPr lang="pt-BR" sz="1200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em Agronegócio </a:t>
            </a:r>
            <a:r>
              <a:rPr lang="pt-BR" sz="1200" dirty="0" smtClean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pela </a:t>
            </a:r>
            <a:r>
              <a:rPr lang="pt-BR" sz="1200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UNESPAR/PR. Colônia </a:t>
            </a:r>
            <a:r>
              <a:rPr lang="pt-BR" sz="1200" dirty="0" err="1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Witmarsun</a:t>
            </a:r>
            <a:r>
              <a:rPr lang="pt-BR" sz="1200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/PR.   </a:t>
            </a:r>
          </a:p>
          <a:p>
            <a:r>
              <a:rPr lang="pt-BR" sz="1200" b="1" dirty="0"/>
              <a:t> </a:t>
            </a:r>
            <a:endParaRPr lang="pt-BR" sz="1200" dirty="0"/>
          </a:p>
          <a:p>
            <a:r>
              <a:rPr lang="pt-BR" sz="1200" b="1" i="1" dirty="0"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12:00h - Intervalo</a:t>
            </a:r>
          </a:p>
          <a:p>
            <a:r>
              <a:rPr lang="pt-BR" sz="1200" b="1" i="1" dirty="0"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r>
              <a:rPr lang="pt-BR" sz="1200" b="1" i="1" dirty="0"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13:00h – 4º Painel – Legados  do </a:t>
            </a:r>
            <a:r>
              <a:rPr lang="pt-BR" sz="1200" b="1" i="1" dirty="0" err="1"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Tropeirismo</a:t>
            </a:r>
            <a:r>
              <a:rPr lang="pt-BR" sz="1200" b="1" i="1" dirty="0"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Tropeiro Brasil </a:t>
            </a:r>
          </a:p>
          <a:p>
            <a:r>
              <a:rPr lang="pt-BR" sz="1200" b="1" i="1" dirty="0"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Vera Lucia Maciel Barroso/Porto Alegre/RS (mediadora) </a:t>
            </a:r>
          </a:p>
          <a:p>
            <a:r>
              <a:rPr lang="pt-BR" sz="1200" b="1" dirty="0"/>
              <a:t> </a:t>
            </a:r>
            <a:endParaRPr lang="pt-BR" sz="1200" dirty="0"/>
          </a:p>
          <a:p>
            <a:r>
              <a:rPr lang="pt-BR" sz="1200" b="1" i="1" dirty="0"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13:00h – </a:t>
            </a:r>
            <a:r>
              <a:rPr lang="pt-BR" sz="1200" b="1" i="1" dirty="0" err="1"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UrupemArte</a:t>
            </a:r>
            <a:r>
              <a:rPr lang="pt-BR" sz="1200" b="1" i="1" dirty="0"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momento cultural com talentos locais. </a:t>
            </a:r>
          </a:p>
          <a:p>
            <a:endParaRPr lang="pt-BR" sz="1200" b="1" i="1" dirty="0">
              <a:latin typeface="Trebuchet MS" panose="020B0603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sz="1200" b="1" i="1" dirty="0"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13:15h – A História Local Como Atrativo Cultural e Turístico</a:t>
            </a:r>
          </a:p>
          <a:p>
            <a:pPr algn="just"/>
            <a:r>
              <a:rPr lang="pt-BR" sz="1200" b="1" i="1" dirty="0"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Carlos Roberto </a:t>
            </a:r>
            <a:r>
              <a:rPr lang="pt-BR" sz="1200" b="1" i="1" dirty="0" err="1" smtClean="0"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Solera</a:t>
            </a:r>
            <a:r>
              <a:rPr lang="pt-BR" sz="1200" b="1" i="1" dirty="0" smtClean="0"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pt-BR" sz="1200" dirty="0" smtClean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Consultor em Turismo Rural e Cultural, pesquisador, escritor, ex-membro do Conselho Nacional de Turismo do </a:t>
            </a:r>
            <a:r>
              <a:rPr lang="pt-BR" sz="1200" dirty="0" err="1" smtClean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MTur</a:t>
            </a:r>
            <a:r>
              <a:rPr lang="pt-BR" sz="1200" dirty="0" smtClean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presidente da NATA , e idealizador do Projeto Tropeiro Brasil. Urupema/SC; </a:t>
            </a:r>
          </a:p>
          <a:p>
            <a:pPr algn="just"/>
            <a:r>
              <a:rPr lang="pt-BR" sz="1200" b="1" i="1" dirty="0" smtClean="0"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Adriana </a:t>
            </a:r>
            <a:r>
              <a:rPr lang="pt-BR" sz="1200" b="1" i="1" dirty="0"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Murara </a:t>
            </a:r>
            <a:r>
              <a:rPr lang="pt-BR" sz="1200" b="1" i="1" dirty="0" smtClean="0"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pt-BR" sz="1200" dirty="0" smtClean="0"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Docente de Turismo no </a:t>
            </a:r>
            <a:r>
              <a:rPr lang="pt-BR" sz="1200" dirty="0" smtClean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IFSC </a:t>
            </a:r>
            <a:r>
              <a:rPr lang="pt-BR" sz="1200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Campus </a:t>
            </a:r>
            <a:r>
              <a:rPr lang="pt-BR" sz="1200" dirty="0" smtClean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Urupema. Lages/SC.</a:t>
            </a:r>
            <a:endParaRPr lang="pt-BR" sz="1200" dirty="0">
              <a:solidFill>
                <a:srgbClr val="000000"/>
              </a:solidFill>
              <a:latin typeface="Trebuchet MS" panose="020B060302020202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/>
            <a:endParaRPr lang="pt-BR" sz="1200" b="1" i="1" dirty="0" smtClean="0">
              <a:latin typeface="Trebuchet MS" panose="020B0603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200" b="1" i="1" dirty="0" smtClean="0"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14:15h </a:t>
            </a:r>
            <a:r>
              <a:rPr lang="pt-BR" sz="1200" b="1" i="1" dirty="0"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Painel: Apresentação e Debates sobre Atividades e Legados  do Ciclo </a:t>
            </a:r>
            <a:r>
              <a:rPr lang="pt-BR" sz="1200" b="1" i="1" dirty="0" smtClean="0"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 </a:t>
            </a:r>
            <a:r>
              <a:rPr lang="pt-BR" sz="1200" b="1" i="1" dirty="0" err="1"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Tropeirismo</a:t>
            </a:r>
            <a:r>
              <a:rPr lang="pt-BR" sz="1200" b="1" i="1" dirty="0"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/ Projeto Tropeiro Brasil 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pt-BR" sz="1200" i="1" dirty="0" smtClean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t-BR" sz="1200" dirty="0" err="1" smtClean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Painelistas</a:t>
            </a:r>
            <a:r>
              <a:rPr lang="pt-BR" sz="1200" dirty="0" smtClean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Pesquisadores </a:t>
            </a:r>
            <a:r>
              <a:rPr lang="pt-BR" sz="1200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integrantes do Núcleo de Conhecimento do Projeto </a:t>
            </a:r>
            <a:r>
              <a:rPr lang="pt-BR" sz="1200" dirty="0" smtClean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</a:t>
            </a:r>
            <a:r>
              <a:rPr lang="pt-BR" sz="1200" b="1" dirty="0" smtClean="0"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ropeiro </a:t>
            </a:r>
            <a:r>
              <a:rPr lang="pt-BR" sz="1200" b="1" dirty="0"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Brasil: </a:t>
            </a:r>
            <a:endParaRPr lang="pt-BR" sz="1200" b="1" dirty="0" smtClean="0">
              <a:latin typeface="Trebuchet MS" panose="020B0603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/>
            <a:endParaRPr lang="pt-BR" sz="1200" b="1" i="1" dirty="0" smtClean="0">
              <a:latin typeface="Trebuchet MS" panose="020B0603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/>
            <a:r>
              <a:rPr lang="pt-BR" sz="1200" b="1" i="1" dirty="0" smtClean="0"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Vera Lucia Maciel Barroso</a:t>
            </a:r>
          </a:p>
          <a:p>
            <a:r>
              <a:rPr lang="pt-BR" sz="1000" dirty="0" smtClean="0"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Historiadora, Membro do IHGRS, pesquisadora, escritora e criadora do projeto cultural Raízes. Porto Alegre/RS. </a:t>
            </a:r>
          </a:p>
          <a:p>
            <a:endParaRPr lang="pt-BR" sz="1000" b="1" i="1" dirty="0" smtClean="0">
              <a:latin typeface="Trebuchet MS" panose="020B0603020202020204" pitchFamily="34" charset="0"/>
              <a:cs typeface="Calibri" panose="020F0502020204030204" pitchFamily="34" charset="0"/>
            </a:endParaRPr>
          </a:p>
          <a:p>
            <a:r>
              <a:rPr lang="pt-BR" sz="1200" b="1" i="1" dirty="0" smtClean="0">
                <a:latin typeface="Trebuchet MS" pitchFamily="34" charset="0"/>
              </a:rPr>
              <a:t>Marco Aurélio </a:t>
            </a:r>
            <a:r>
              <a:rPr lang="pt-BR" sz="1200" b="1" i="1" dirty="0" err="1" smtClean="0">
                <a:latin typeface="Trebuchet MS" pitchFamily="34" charset="0"/>
              </a:rPr>
              <a:t>Angeli</a:t>
            </a:r>
            <a:r>
              <a:rPr lang="pt-BR" sz="1200" b="1" i="1" dirty="0" smtClean="0">
                <a:latin typeface="Trebuchet MS" pitchFamily="34" charset="0"/>
              </a:rPr>
              <a:t> (</a:t>
            </a:r>
            <a:r>
              <a:rPr lang="pt-BR" sz="1200" b="1" i="1" dirty="0" err="1" smtClean="0">
                <a:latin typeface="Trebuchet MS" pitchFamily="34" charset="0"/>
              </a:rPr>
              <a:t>Zoreia</a:t>
            </a:r>
            <a:r>
              <a:rPr lang="pt-BR" sz="1200" b="1" i="1" dirty="0" smtClean="0">
                <a:latin typeface="Trebuchet MS" pitchFamily="34" charset="0"/>
              </a:rPr>
              <a:t>)</a:t>
            </a:r>
            <a:endParaRPr lang="pt-BR" sz="1200" b="1" dirty="0" smtClean="0">
              <a:latin typeface="Trebuchet MS" pitchFamily="34" charset="0"/>
            </a:endParaRPr>
          </a:p>
          <a:p>
            <a:r>
              <a:rPr lang="pt-BR" sz="1000" dirty="0" smtClean="0">
                <a:latin typeface="Trebuchet MS" pitchFamily="34" charset="0"/>
              </a:rPr>
              <a:t>Produtor rural, criador de mulas, idealizador dos projetos: “Tropeada Cristóvão Pereira de Abreu nos Campos de Cima da Serra”e “</a:t>
            </a:r>
            <a:r>
              <a:rPr lang="pt-BR" sz="1000" dirty="0" err="1" smtClean="0">
                <a:latin typeface="Trebuchet MS" pitchFamily="34" charset="0"/>
              </a:rPr>
              <a:t>Tropeirismo</a:t>
            </a:r>
            <a:r>
              <a:rPr lang="pt-BR" sz="1000" dirty="0" smtClean="0">
                <a:latin typeface="Trebuchet MS" pitchFamily="34" charset="0"/>
              </a:rPr>
              <a:t> nas Escolas”. Taquara/RS; </a:t>
            </a:r>
          </a:p>
          <a:p>
            <a:pPr lvl="0" algn="just"/>
            <a:endParaRPr lang="pt-BR" sz="1000" dirty="0" smtClean="0">
              <a:latin typeface="Trebuchet MS" panose="020B0603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/>
            <a:endParaRPr lang="pt-BR" sz="1200" b="1" i="1" dirty="0" smtClean="0">
              <a:latin typeface="Trebuchet MS" panose="020B0603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200" b="1" i="1" dirty="0" smtClean="0">
              <a:latin typeface="Trebuchet MS" panose="020B0603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000" dirty="0" smtClean="0">
              <a:solidFill>
                <a:srgbClr val="000000"/>
              </a:solidFill>
              <a:latin typeface="Trebuchet MS" panose="020B060302020202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200" dirty="0" smtClean="0">
              <a:solidFill>
                <a:srgbClr val="000000"/>
              </a:solidFill>
              <a:latin typeface="Trebuchet MS" panose="020B060302020202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2" name="Retângulo de cantos arredondados 1"/>
          <p:cNvSpPr/>
          <p:nvPr/>
        </p:nvSpPr>
        <p:spPr>
          <a:xfrm>
            <a:off x="334849" y="342030"/>
            <a:ext cx="5628068" cy="6213316"/>
          </a:xfrm>
          <a:prstGeom prst="roundRect">
            <a:avLst>
              <a:gd name="adj" fmla="val 3166"/>
            </a:avLst>
          </a:prstGeom>
          <a:noFill/>
          <a:ln w="28575">
            <a:solidFill>
              <a:srgbClr val="843C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de cantos arredondados 8"/>
          <p:cNvSpPr/>
          <p:nvPr/>
        </p:nvSpPr>
        <p:spPr>
          <a:xfrm>
            <a:off x="6234448" y="342030"/>
            <a:ext cx="5628068" cy="6213316"/>
          </a:xfrm>
          <a:prstGeom prst="roundRect">
            <a:avLst>
              <a:gd name="adj" fmla="val 3166"/>
            </a:avLst>
          </a:prstGeom>
          <a:noFill/>
          <a:ln w="28575">
            <a:solidFill>
              <a:srgbClr val="843C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6242267" y="-169816"/>
            <a:ext cx="5620249" cy="677108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pt-BR" sz="1200" b="1" i="1" dirty="0" smtClean="0">
              <a:latin typeface="Trebuchet MS" panose="020B0603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pt-BR" sz="1200" b="1" i="1" dirty="0" smtClean="0">
              <a:latin typeface="Trebuchet MS" panose="020B0603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pt-BR" sz="1200" b="1" i="1" dirty="0" smtClean="0">
              <a:latin typeface="Trebuchet MS" panose="020B0603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/>
            <a:r>
              <a:rPr lang="pt-BR" sz="1200" b="1" i="1" dirty="0" smtClean="0"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Lucila Maria Sgarbi Santos</a:t>
            </a:r>
          </a:p>
          <a:p>
            <a:pPr lvl="0" algn="just"/>
            <a:r>
              <a:rPr lang="pt-BR" sz="1000" dirty="0" smtClean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Professora de História, pesquisadora de Memória Oral, idealizadora do Seminário Nacional de </a:t>
            </a:r>
            <a:r>
              <a:rPr lang="pt-BR" sz="1000" dirty="0" err="1" smtClean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Tropeirismo</a:t>
            </a:r>
            <a:r>
              <a:rPr lang="pt-BR" sz="1000" dirty="0" smtClean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e Cone Sul – SENATRO, em Bom Jesus/RS, iniciado em abril de 1992 e com sua 15º edição prevista para abril de 2020 - escritora sobre a temática do </a:t>
            </a:r>
            <a:r>
              <a:rPr lang="pt-BR" sz="1000" dirty="0" err="1" smtClean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Tropeirismo</a:t>
            </a:r>
            <a:r>
              <a:rPr lang="pt-BR" sz="1000" dirty="0" smtClean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com artigos e trabalhos na organização de livros. Bom Jesus/RS</a:t>
            </a:r>
          </a:p>
          <a:p>
            <a:pPr lvl="0" algn="just"/>
            <a:endParaRPr lang="pt-BR" sz="1000" b="1" i="1" dirty="0" smtClean="0">
              <a:latin typeface="Trebuchet MS" panose="020B0603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t-BR" sz="1200" b="1" i="1" dirty="0" smtClean="0"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Valter </a:t>
            </a:r>
            <a:r>
              <a:rPr lang="pt-BR" sz="1200" b="1" i="1" dirty="0"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Fraga Nunes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t-BR" sz="1000" dirty="0" smtClean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Biólogo</a:t>
            </a:r>
            <a:r>
              <a:rPr lang="pt-BR" sz="1000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Mestre em Botânica, pesquisador, </a:t>
            </a:r>
            <a:r>
              <a:rPr lang="pt-BR" sz="1000" dirty="0" smtClean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idealizador do projeto </a:t>
            </a:r>
            <a:r>
              <a:rPr lang="pt-BR" sz="1000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“</a:t>
            </a:r>
            <a:r>
              <a:rPr lang="pt-BR" sz="1000" dirty="0" err="1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Tropeirismo</a:t>
            </a:r>
            <a:r>
              <a:rPr lang="pt-BR" sz="1000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nas Escolas”, um dos coordenadores da “Tropeada Cristóvão </a:t>
            </a:r>
            <a:r>
              <a:rPr lang="pt-BR" sz="1000" dirty="0" smtClean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Pereira </a:t>
            </a:r>
            <a:r>
              <a:rPr lang="pt-BR" sz="1000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 Abreu nos Campos de Cima da Serra”. Viamão/RS;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pt-BR" sz="1000" dirty="0" smtClean="0">
              <a:solidFill>
                <a:srgbClr val="000000"/>
              </a:solidFill>
              <a:latin typeface="Trebuchet MS" panose="020B060302020202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0" algn="just"/>
            <a:r>
              <a:rPr lang="pt-BR" sz="1200" b="1" i="1" dirty="0" smtClean="0"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Sergio </a:t>
            </a:r>
            <a:r>
              <a:rPr lang="pt-BR" sz="1200" b="1" i="1" dirty="0"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Aluisio Soares Barbosa (Sergio Gaudério)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t-BR" sz="1000" dirty="0" smtClean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Formado </a:t>
            </a:r>
            <a:r>
              <a:rPr lang="pt-BR" sz="1000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em Ciências </a:t>
            </a:r>
            <a:r>
              <a:rPr lang="pt-BR" sz="1000" dirty="0" smtClean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Contábeis pela </a:t>
            </a:r>
            <a:r>
              <a:rPr lang="pt-BR" sz="1000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PUC/Porto Alegre, produtor rural, um dos coordenadores da “</a:t>
            </a:r>
            <a:r>
              <a:rPr lang="pt-BR" sz="1000" dirty="0" smtClean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Tropeada Cristóvão </a:t>
            </a:r>
            <a:r>
              <a:rPr lang="pt-BR" sz="1000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Pereira de Abreu nos Campos de Cima da Serra, pesquisador na </a:t>
            </a:r>
            <a:r>
              <a:rPr lang="pt-BR" sz="1000" dirty="0" smtClean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História do </a:t>
            </a:r>
            <a:r>
              <a:rPr lang="pt-BR" sz="1000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Rio Grande do Sul e do </a:t>
            </a:r>
            <a:r>
              <a:rPr lang="pt-BR" sz="1000" dirty="0" err="1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Tropeirismo</a:t>
            </a:r>
            <a:r>
              <a:rPr lang="pt-BR" sz="1000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São Francisco de Paulo/RS;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pt-BR" sz="1000" dirty="0" smtClean="0">
              <a:solidFill>
                <a:srgbClr val="000000"/>
              </a:solidFill>
              <a:latin typeface="Trebuchet MS" panose="020B060302020202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pt-BR" sz="1200" b="1" i="1" dirty="0" smtClean="0">
                <a:latin typeface="Trebuchet MS" pitchFamily="34" charset="0"/>
              </a:rPr>
              <a:t>Luiz Antônio Alves</a:t>
            </a:r>
            <a:endParaRPr lang="pt-BR" sz="1200" dirty="0" smtClean="0">
              <a:latin typeface="Trebuchet MS" pitchFamily="34" charset="0"/>
            </a:endParaRPr>
          </a:p>
          <a:p>
            <a:r>
              <a:rPr lang="pt-BR" sz="1000" dirty="0" smtClean="0">
                <a:latin typeface="Trebuchet MS" pitchFamily="34" charset="0"/>
              </a:rPr>
              <a:t>Economista, historiador, jornalista e escritor; Membro dos  Institutos Históricos e Geográficos do Rio Grande do Sul e de Santo Antônio da Patrulha, da Casa dos Açores do Rio Grande do Sul, Colégio Brasileiro de Genealogia; Caxias do Sul/RS; </a:t>
            </a:r>
          </a:p>
          <a:p>
            <a:pPr algn="just"/>
            <a:endParaRPr lang="pt-BR" sz="1200" b="1" i="1" dirty="0" smtClean="0">
              <a:latin typeface="Trebuchet MS" panose="020B0603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BR" sz="1200" b="1" i="1" dirty="0" smtClean="0"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Sandra </a:t>
            </a:r>
            <a:r>
              <a:rPr lang="pt-BR" sz="1200" b="1" i="1" dirty="0"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Alves</a:t>
            </a:r>
          </a:p>
          <a:p>
            <a:pPr lvl="0" algn="just"/>
            <a:r>
              <a:rPr lang="pt-BR" sz="1000" dirty="0" smtClean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Escritora</a:t>
            </a:r>
            <a:r>
              <a:rPr lang="pt-BR" sz="1000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pesquisadora de Memória Oral. Caxias do Sul/RS</a:t>
            </a:r>
            <a:r>
              <a:rPr lang="pt-BR" sz="1000" dirty="0" smtClean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;</a:t>
            </a:r>
          </a:p>
          <a:p>
            <a:pPr lvl="0" algn="just"/>
            <a:endParaRPr lang="pt-BR" sz="1000" b="1" i="1" dirty="0" smtClean="0">
              <a:solidFill>
                <a:srgbClr val="000000"/>
              </a:solidFill>
              <a:latin typeface="Trebuchet MS" panose="020B0603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/>
            <a:r>
              <a:rPr lang="pt-BR" sz="1200" b="1" i="1" dirty="0" smtClean="0"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Léa Cardoso Vilela</a:t>
            </a:r>
            <a:endParaRPr lang="pt-BR" sz="1000" dirty="0" smtClean="0">
              <a:solidFill>
                <a:srgbClr val="000000"/>
              </a:solidFill>
              <a:latin typeface="Trebuchet MS" panose="020B060302020202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0" algn="just"/>
            <a:r>
              <a:rPr lang="pt-BR" sz="1000" dirty="0" smtClean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Bacharel em Direito pela UEPG/PR, ex-Secretaria Municipal de Educação da Prefeitura de Castro/PR, setor que envolve o Museu do Tropeiro, Casa de </a:t>
            </a:r>
            <a:r>
              <a:rPr lang="pt-BR" sz="1000" dirty="0" err="1" smtClean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Sinhara</a:t>
            </a:r>
            <a:r>
              <a:rPr lang="pt-BR" sz="1000" dirty="0" smtClean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e Casa de Cultura, especialista em Leitura de Manuscritos Antigos, pesquisadora e escritora. Castro/PR.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pt-BR" sz="1000" dirty="0" smtClean="0">
              <a:solidFill>
                <a:srgbClr val="000000"/>
              </a:solidFill>
              <a:latin typeface="Trebuchet MS" panose="020B060302020202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/>
            <a:r>
              <a:rPr lang="pt-BR" sz="1200" b="1" i="1" dirty="0" smtClean="0"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Fabiano </a:t>
            </a:r>
            <a:r>
              <a:rPr lang="pt-BR" sz="1200" b="1" i="1" dirty="0"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Teixeira dos Santos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t-BR" sz="1000" dirty="0" smtClean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Arquiteto </a:t>
            </a:r>
            <a:r>
              <a:rPr lang="pt-BR" sz="1000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 Urbanista, Mestre em História, </a:t>
            </a:r>
            <a:r>
              <a:rPr lang="pt-BR" sz="1000" dirty="0" smtClean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Pesquisador e </a:t>
            </a:r>
            <a:r>
              <a:rPr lang="pt-BR" sz="1000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doutorando no </a:t>
            </a:r>
            <a:r>
              <a:rPr lang="pt-BR" sz="1000" dirty="0" err="1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PósArq</a:t>
            </a:r>
            <a:r>
              <a:rPr lang="pt-BR" sz="1000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/UFSC, autor do livro “A Casa do Planalto </a:t>
            </a:r>
            <a:r>
              <a:rPr lang="pt-BR" sz="1000" dirty="0" smtClean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Catarinense: Arquitetura </a:t>
            </a:r>
            <a:r>
              <a:rPr lang="pt-BR" sz="1000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rural e urbana no Campos de Lages, século XVIII e XIX”.  Florianópolis/SC;  </a:t>
            </a:r>
            <a:endParaRPr lang="pt-BR" sz="1000" dirty="0" smtClean="0">
              <a:solidFill>
                <a:srgbClr val="000000"/>
              </a:solidFill>
              <a:latin typeface="Trebuchet MS" panose="020B060302020202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pt-BR" sz="1000" dirty="0">
              <a:solidFill>
                <a:srgbClr val="000000"/>
              </a:solidFill>
              <a:latin typeface="Trebuchet MS" panose="020B060302020202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R="0" lvl="0" indent="0" algn="just">
              <a:lnSpc>
                <a:spcPct val="100000"/>
              </a:lnSpc>
              <a:buClrTx/>
              <a:buSzTx/>
              <a:tabLst/>
            </a:pPr>
            <a:r>
              <a:rPr lang="pt-BR" sz="1200" b="1" i="1" dirty="0"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Silvestre Alves Gomes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t-BR" sz="1000" dirty="0" smtClean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Graduado </a:t>
            </a:r>
            <a:r>
              <a:rPr lang="pt-BR" sz="1000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em Letras pela UEPG, Professor de </a:t>
            </a:r>
            <a:r>
              <a:rPr lang="pt-BR" sz="1000" dirty="0" smtClean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Língua </a:t>
            </a:r>
            <a:r>
              <a:rPr lang="pt-BR" sz="1000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Portuguesa na Rede Estadual de Educação do PR, Pesquisador, Escritor, </a:t>
            </a:r>
            <a:r>
              <a:rPr lang="pt-BR" sz="1000" dirty="0" smtClean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Ministrador </a:t>
            </a:r>
            <a:r>
              <a:rPr lang="pt-BR" sz="1000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 Oficinas, palestras e workshops sobre </a:t>
            </a:r>
            <a:r>
              <a:rPr lang="pt-BR" sz="1000" dirty="0" err="1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Tropeirismo</a:t>
            </a:r>
            <a:r>
              <a:rPr lang="pt-BR" sz="1000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e Música </a:t>
            </a:r>
            <a:r>
              <a:rPr lang="pt-BR" sz="1000" dirty="0" smtClean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Regional</a:t>
            </a:r>
            <a:r>
              <a:rPr lang="pt-BR" sz="1000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violonista, compositor e cantor. Ponta Grossa/PR; </a:t>
            </a:r>
          </a:p>
        </p:txBody>
      </p:sp>
    </p:spTree>
    <p:extLst>
      <p:ext uri="{BB962C8B-B14F-4D97-AF65-F5344CB8AC3E}">
        <p14:creationId xmlns:p14="http://schemas.microsoft.com/office/powerpoint/2010/main" val="251105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de cantos arredondados 4"/>
          <p:cNvSpPr/>
          <p:nvPr/>
        </p:nvSpPr>
        <p:spPr>
          <a:xfrm>
            <a:off x="6274649" y="4023361"/>
            <a:ext cx="5587867" cy="2521998"/>
          </a:xfrm>
          <a:prstGeom prst="roundRect">
            <a:avLst>
              <a:gd name="adj" fmla="val 376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Retângulo de cantos arredondados 1"/>
          <p:cNvSpPr/>
          <p:nvPr/>
        </p:nvSpPr>
        <p:spPr>
          <a:xfrm>
            <a:off x="334849" y="342030"/>
            <a:ext cx="5628068" cy="6213316"/>
          </a:xfrm>
          <a:prstGeom prst="roundRect">
            <a:avLst>
              <a:gd name="adj" fmla="val 3166"/>
            </a:avLst>
          </a:prstGeom>
          <a:noFill/>
          <a:ln w="28575">
            <a:solidFill>
              <a:srgbClr val="843C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de cantos arredondados 8"/>
          <p:cNvSpPr/>
          <p:nvPr/>
        </p:nvSpPr>
        <p:spPr>
          <a:xfrm>
            <a:off x="6234448" y="342030"/>
            <a:ext cx="5628068" cy="6213316"/>
          </a:xfrm>
          <a:prstGeom prst="roundRect">
            <a:avLst>
              <a:gd name="adj" fmla="val 3166"/>
            </a:avLst>
          </a:prstGeom>
          <a:noFill/>
          <a:ln w="28575">
            <a:solidFill>
              <a:srgbClr val="843C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71696" y="378824"/>
            <a:ext cx="5506589" cy="63709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indent="0" algn="just">
              <a:lnSpc>
                <a:spcPct val="100000"/>
              </a:lnSpc>
              <a:buClrTx/>
              <a:buSzTx/>
              <a:tabLst/>
            </a:pPr>
            <a:r>
              <a:rPr lang="pt-BR" sz="1200" b="1" i="1" dirty="0" smtClean="0"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Sergio Lima </a:t>
            </a:r>
            <a:r>
              <a:rPr lang="pt-BR" sz="1200" b="1" i="1" dirty="0" err="1" smtClean="0"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Beck</a:t>
            </a:r>
            <a:r>
              <a:rPr lang="pt-BR" sz="1200" b="1" i="1" dirty="0" smtClean="0"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0" algn="just"/>
            <a:r>
              <a:rPr lang="pt-BR" sz="1000" dirty="0" smtClean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Licenciado em Educação Física e Biologia, com especialização em Zootécnica de Eqüinos pela UFRGS, de 2002 a 2008 lecionou várias disciplinas no curso superior de “Ciências Eqüinas”, na PUC-PR e na UNIPLAC-SC; pesquisador e escritor com vários livros publicados e consultor técnico com assistência </a:t>
            </a:r>
            <a:r>
              <a:rPr lang="pt-BR" sz="1000" dirty="0" err="1" smtClean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hipotécnica</a:t>
            </a:r>
            <a:r>
              <a:rPr lang="pt-BR" sz="1000" dirty="0" smtClean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em diversos haras do Brasil. Florianópolis/SC;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pt-BR" sz="1200" b="1" i="1" dirty="0" smtClean="0">
              <a:latin typeface="Trebuchet MS" panose="020B0603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t-BR" sz="1200" b="1" i="1" dirty="0" smtClean="0"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Geraldo </a:t>
            </a:r>
            <a:r>
              <a:rPr lang="pt-BR" sz="1200" b="1" i="1" dirty="0" err="1" smtClean="0"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Bonadio</a:t>
            </a:r>
            <a:endParaRPr lang="pt-BR" sz="1200" b="1" i="1" dirty="0" smtClean="0">
              <a:latin typeface="Trebuchet MS" panose="020B0603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t-BR" sz="1000" dirty="0" smtClean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Jornalista, escritor, professor e advogado. Pós-Graduado em Ciências da Comunicação na Escola de Comunicações e Artes </a:t>
            </a:r>
            <a:r>
              <a:rPr lang="pt-BR" sz="1000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da USP; Mestre em Teoria </a:t>
            </a:r>
            <a:r>
              <a:rPr lang="pt-BR" sz="1000" dirty="0" smtClean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da Comunicação </a:t>
            </a:r>
            <a:r>
              <a:rPr lang="pt-BR" sz="1000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pela Faculdade </a:t>
            </a:r>
            <a:r>
              <a:rPr lang="pt-BR" sz="1000" dirty="0" err="1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Cásper</a:t>
            </a:r>
            <a:r>
              <a:rPr lang="pt-BR" sz="1000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t-BR" sz="1000" dirty="0" smtClean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Líbero/SP. Sorocaba/SP</a:t>
            </a:r>
            <a:r>
              <a:rPr lang="pt-BR" sz="1000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pt-BR" sz="1000" dirty="0" smtClean="0">
              <a:solidFill>
                <a:srgbClr val="000000"/>
              </a:solidFill>
              <a:latin typeface="Trebuchet MS" panose="020B060302020202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pt-BR" sz="1000" dirty="0">
              <a:solidFill>
                <a:srgbClr val="000000"/>
              </a:solidFill>
              <a:latin typeface="Trebuchet MS" panose="020B060302020202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t-BR" sz="1200" b="1" i="1" dirty="0"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Sergio Coelho de Oliveira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t-BR" sz="1000" dirty="0" smtClean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Jornalista </a:t>
            </a:r>
            <a:r>
              <a:rPr lang="pt-BR" sz="1000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com trabalho no jornal O Estado de São Paulo abordando temas históricos, e por muitos anos, em vários jornais de Sorocaba; </a:t>
            </a:r>
            <a:r>
              <a:rPr lang="pt-BR" sz="1000" dirty="0" smtClean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formado em </a:t>
            </a:r>
            <a:r>
              <a:rPr lang="pt-BR" sz="1000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Geografia e História, dedica-se à pesquisa histórica e folclore rural, além do </a:t>
            </a:r>
            <a:r>
              <a:rPr lang="pt-BR" sz="1000" dirty="0" err="1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Tropeirismo</a:t>
            </a:r>
            <a:r>
              <a:rPr lang="pt-BR" sz="1000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uma das páginas mais brilhantes da história de Sorocaba. </a:t>
            </a:r>
            <a:r>
              <a:rPr lang="pt-BR" sz="1000" dirty="0" smtClean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Sorocaba/SP</a:t>
            </a:r>
            <a:r>
              <a:rPr lang="pt-BR" sz="1000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pt-BR" sz="1000" dirty="0" smtClean="0">
              <a:solidFill>
                <a:srgbClr val="000000"/>
              </a:solidFill>
              <a:latin typeface="Trebuchet MS" panose="020B060302020202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pt-BR" sz="1000" dirty="0">
              <a:solidFill>
                <a:srgbClr val="000000"/>
              </a:solidFill>
              <a:latin typeface="Trebuchet MS" panose="020B060302020202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/>
            <a:r>
              <a:rPr lang="pt-BR" sz="1200" b="1" i="1" dirty="0"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Eleni Cássia Vieira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t-BR" sz="1000" dirty="0" smtClean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Especialista </a:t>
            </a:r>
            <a:r>
              <a:rPr lang="pt-BR" sz="1000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em Patrimônio Cultural e Turismo Regional, pesquisadora, responsável pela implantação do Museu do Tropeiro e projeto Roda de Viola Sob as Bênçãos da Lua Cheia, em </a:t>
            </a:r>
            <a:r>
              <a:rPr lang="pt-BR" sz="1000" dirty="0" err="1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Ipoema</a:t>
            </a:r>
            <a:r>
              <a:rPr lang="pt-BR" sz="1000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/Itabira/Estrada Real de MG; </a:t>
            </a:r>
            <a:r>
              <a:rPr lang="pt-BR" sz="1000" dirty="0" smtClean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atualmente trabalha </a:t>
            </a:r>
            <a:r>
              <a:rPr lang="pt-BR" sz="1000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com o projeto e implantação da Casa da Cultura e Memória de Urupema. </a:t>
            </a:r>
            <a:r>
              <a:rPr lang="pt-BR" sz="1000" dirty="0" smtClean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Urupema/SC.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t-BR" sz="1000" dirty="0" smtClean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pt-BR" sz="1000" dirty="0">
              <a:solidFill>
                <a:srgbClr val="000000"/>
              </a:solidFill>
              <a:latin typeface="Trebuchet MS" panose="020B060302020202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R="0" lvl="0" indent="0" algn="just">
              <a:lnSpc>
                <a:spcPct val="100000"/>
              </a:lnSpc>
              <a:buClrTx/>
              <a:buSzTx/>
              <a:tabLst/>
            </a:pPr>
            <a:r>
              <a:rPr lang="pt-BR" sz="1200" b="1" i="1" dirty="0"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Carlos Roberto </a:t>
            </a:r>
            <a:r>
              <a:rPr lang="pt-BR" sz="1200" b="1" i="1" dirty="0" err="1"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Solera</a:t>
            </a:r>
            <a:endParaRPr lang="pt-BR" sz="1200" b="1" i="1" dirty="0">
              <a:latin typeface="Trebuchet MS" panose="020B0603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t-BR" sz="1000" dirty="0" smtClean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Odontólogo</a:t>
            </a:r>
            <a:r>
              <a:rPr lang="pt-BR" sz="1000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consultor em Turismo Rural e Cultural, pesquisador, escritor, ex-presidente da ABRATURR, ex-membro do Conselho Nacional de Turismo do </a:t>
            </a:r>
            <a:r>
              <a:rPr lang="pt-BR" sz="1000" dirty="0" smtClean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Ministério do Turismo, membro do Instituto </a:t>
            </a:r>
            <a:r>
              <a:rPr lang="pt-BR" sz="1000" dirty="0" err="1" smtClean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Purunã</a:t>
            </a:r>
            <a:r>
              <a:rPr lang="pt-BR" sz="1000" dirty="0" smtClean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/PR, presidente </a:t>
            </a:r>
            <a:r>
              <a:rPr lang="pt-BR" sz="1000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do Núcleo de Amigos da Terra e </a:t>
            </a:r>
            <a:r>
              <a:rPr lang="pt-BR" sz="1000" dirty="0" smtClean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Água/NATA e  </a:t>
            </a:r>
            <a:r>
              <a:rPr lang="pt-BR" sz="1000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idealizador do Projeto Tropeiro Brasil. Urupema/SC.    </a:t>
            </a:r>
            <a:endParaRPr lang="pt-BR" sz="1000" dirty="0" smtClean="0">
              <a:solidFill>
                <a:srgbClr val="000000"/>
              </a:solidFill>
              <a:latin typeface="Trebuchet MS" panose="020B060302020202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pt-BR" sz="1000" dirty="0">
              <a:solidFill>
                <a:srgbClr val="000000"/>
              </a:solidFill>
              <a:latin typeface="Trebuchet MS" panose="020B060302020202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pt-BR" sz="1200" b="1" i="1" dirty="0"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17:30h – Intervalo</a:t>
            </a:r>
          </a:p>
          <a:p>
            <a:endParaRPr lang="pt-BR" sz="1200" b="1" i="1" dirty="0" smtClean="0">
              <a:latin typeface="Trebuchet MS" panose="020B0603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sz="1200" b="1" i="1" dirty="0" smtClean="0"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17:45h </a:t>
            </a:r>
            <a:r>
              <a:rPr lang="pt-BR" sz="1200" b="1" i="1" dirty="0"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ás 19:00h - </a:t>
            </a:r>
            <a:r>
              <a:rPr lang="pt-BR" sz="1200" b="1" dirty="0"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Elaboração da CARTA TROPEIRO BRASIL DE URUPEMA </a:t>
            </a:r>
            <a:r>
              <a:rPr lang="pt-BR" sz="1200" b="1" dirty="0" smtClean="0"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 </a:t>
            </a:r>
          </a:p>
          <a:p>
            <a:r>
              <a:rPr lang="pt-BR" sz="1200" b="1" dirty="0" smtClean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encerramento </a:t>
            </a:r>
            <a:r>
              <a:rPr lang="pt-BR" sz="1200" b="1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do Projeto Tropeiro Brasil, cujo arquivo final será enviado ao Instituto de Patrimônio Histórico e Artístico Nacional – IPHAN, para busca de reconhecimento e titulação do TROPEIRISMO </a:t>
            </a:r>
            <a:r>
              <a:rPr lang="pt-BR" sz="1200" b="1" dirty="0" smtClean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 </a:t>
            </a:r>
            <a:r>
              <a:rPr lang="pt-BR" sz="1200" b="1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LEGADOS DO TROPEIRISMO como PATRIMÔNIO IMATERIAL brasileiro;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pt-BR" sz="1000" b="1" dirty="0">
              <a:solidFill>
                <a:srgbClr val="000000"/>
              </a:solidFill>
              <a:latin typeface="Trebuchet MS" panose="020B060302020202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6287139" y="342030"/>
            <a:ext cx="5525036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1200" b="1" i="1" dirty="0" smtClean="0">
              <a:latin typeface="Trebuchet MS" panose="020B0603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sz="1200" b="1" i="1" dirty="0" smtClean="0"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30 </a:t>
            </a:r>
            <a:r>
              <a:rPr lang="pt-BR" sz="1200" b="1" i="1" dirty="0"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 novembro – sábado – Atividades Complementares  </a:t>
            </a:r>
            <a:endParaRPr lang="pt-BR" sz="1200" b="1" i="1" dirty="0" smtClean="0">
              <a:latin typeface="Trebuchet MS" panose="020B0603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sz="1200" b="1" i="1" dirty="0" smtClean="0"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Local: Praça de Urupema </a:t>
            </a:r>
            <a:endParaRPr lang="pt-BR" sz="1200" b="1" i="1" dirty="0">
              <a:latin typeface="Trebuchet MS" panose="020B0603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sz="1200" b="1" i="1" dirty="0"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 </a:t>
            </a:r>
          </a:p>
          <a:p>
            <a:r>
              <a:rPr lang="pt-BR" sz="1200" b="1" i="1" dirty="0" smtClean="0"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09:00h </a:t>
            </a:r>
            <a:r>
              <a:rPr lang="pt-BR" sz="1200" b="1" i="1" dirty="0"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TROPEIRISMO NA PRAÇA: </a:t>
            </a:r>
            <a:r>
              <a:rPr lang="pt-BR" sz="1200" b="1" i="1" dirty="0" smtClean="0"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ENCANTA </a:t>
            </a:r>
            <a:r>
              <a:rPr lang="pt-BR" sz="1200" b="1" i="1" dirty="0"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URUPEMA </a:t>
            </a:r>
          </a:p>
          <a:p>
            <a:r>
              <a:rPr lang="pt-BR" sz="1200" b="1" dirty="0" smtClean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            Coordenação </a:t>
            </a:r>
            <a:r>
              <a:rPr lang="pt-BR" sz="1200" b="1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Silvestre Alves Gomes/PR) </a:t>
            </a:r>
          </a:p>
          <a:p>
            <a:r>
              <a:rPr lang="pt-BR" sz="1200" b="1" i="1" dirty="0"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  </a:t>
            </a:r>
          </a:p>
          <a:p>
            <a:pPr lvl="0"/>
            <a:r>
              <a:rPr lang="pt-BR" sz="1200" b="1" i="1" dirty="0"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“Construção da Identidade da Cultura </a:t>
            </a:r>
            <a:r>
              <a:rPr lang="pt-BR" sz="1200" b="1" i="1" dirty="0" err="1"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Tropeira</a:t>
            </a:r>
            <a:r>
              <a:rPr lang="pt-BR" sz="1200" b="1" i="1" dirty="0"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pela Música, Dança, Canto e Poesia</a:t>
            </a:r>
            <a:r>
              <a:rPr lang="pt-BR" sz="1200" b="1" i="1" dirty="0" smtClean="0"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” - “</a:t>
            </a:r>
            <a:r>
              <a:rPr lang="pt-BR" sz="1200" b="1" i="1" dirty="0"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prosa e música com artistas convidados”</a:t>
            </a:r>
          </a:p>
          <a:p>
            <a:r>
              <a:rPr lang="pt-BR" sz="1200" b="1" i="1" dirty="0"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lvl="0"/>
            <a:r>
              <a:rPr lang="pt-BR" sz="1200" b="1" i="1" dirty="0"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Brincando na Praça com Jogos Pedagógicos do </a:t>
            </a:r>
            <a:r>
              <a:rPr lang="pt-BR" sz="1200" b="1" i="1" dirty="0" err="1"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Tropeirismo</a:t>
            </a:r>
            <a:r>
              <a:rPr lang="pt-BR" sz="1200" b="1" i="1" dirty="0"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pt-BR" sz="1200" b="1" i="1" dirty="0"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pt-BR" sz="1200" b="1" i="1" dirty="0" smtClean="0">
              <a:latin typeface="Trebuchet MS" panose="020B0603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pt-BR" sz="1200" b="1" i="1" dirty="0" smtClean="0">
                <a:latin typeface="Trebuchet MS" pitchFamily="34" charset="0"/>
              </a:rPr>
              <a:t>Passeio na Jardineira </a:t>
            </a:r>
            <a:endParaRPr lang="pt-BR" sz="1200" i="1" dirty="0" smtClean="0">
              <a:latin typeface="Trebuchet MS" pitchFamily="34" charset="0"/>
            </a:endParaRPr>
          </a:p>
          <a:p>
            <a:endParaRPr lang="pt-BR" sz="1200" b="1" i="1" dirty="0">
              <a:latin typeface="Trebuchet MS" panose="020B0603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pt-BR" sz="1200" b="1" i="1" dirty="0"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Cavalgada </a:t>
            </a:r>
            <a:r>
              <a:rPr lang="pt-BR" sz="1200" b="1" i="1" dirty="0" smtClean="0"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Histórica</a:t>
            </a:r>
            <a:endParaRPr lang="pt-BR" sz="1200" b="1" i="1" dirty="0">
              <a:latin typeface="Trebuchet MS" panose="020B0603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sz="1200" b="1" i="1" dirty="0"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pt-BR" sz="1200" b="1" i="1" dirty="0" smtClean="0">
              <a:latin typeface="Trebuchet MS" panose="020B0603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pt-BR" sz="1200" b="1" i="1" dirty="0" smtClean="0"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11:00h - Missa </a:t>
            </a:r>
            <a:r>
              <a:rPr lang="pt-BR" sz="1200" b="1" i="1" dirty="0"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Crioula na </a:t>
            </a:r>
            <a:r>
              <a:rPr lang="pt-BR" sz="1200" b="1" i="1" dirty="0" smtClean="0"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Praça </a:t>
            </a:r>
          </a:p>
          <a:p>
            <a:pPr lvl="0"/>
            <a:r>
              <a:rPr lang="pt-BR" sz="1200" b="1" i="1" dirty="0"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r>
              <a:rPr lang="pt-BR" sz="1200" b="1" i="1" dirty="0"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pt-BR" sz="1200" b="1" i="1" dirty="0" smtClean="0"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</a:t>
            </a:r>
            <a:r>
              <a:rPr lang="pt-BR" sz="1200" b="1" i="1" dirty="0"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Encerramento do II ENAT URUPEMA e I CHASQUESC</a:t>
            </a:r>
          </a:p>
        </p:txBody>
      </p:sp>
      <p:sp>
        <p:nvSpPr>
          <p:cNvPr id="4" name="Retângulo 3"/>
          <p:cNvSpPr/>
          <p:nvPr/>
        </p:nvSpPr>
        <p:spPr>
          <a:xfrm>
            <a:off x="8492666" y="3997234"/>
            <a:ext cx="10374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t-BR" sz="1200" b="1" i="1" dirty="0" smtClean="0"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Realização</a:t>
            </a:r>
            <a:r>
              <a:rPr lang="pt-BR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pt-BR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5122" name="Imagem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9" t="17999" r="7082" b="48888"/>
          <a:stretch>
            <a:fillRect/>
          </a:stretch>
        </p:blipFill>
        <p:spPr bwMode="auto">
          <a:xfrm>
            <a:off x="8174752" y="4402183"/>
            <a:ext cx="1558690" cy="548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tângulo 9"/>
          <p:cNvSpPr/>
          <p:nvPr/>
        </p:nvSpPr>
        <p:spPr>
          <a:xfrm>
            <a:off x="8713078" y="5115187"/>
            <a:ext cx="59663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pt-BR" sz="1200" b="1" i="1" dirty="0" smtClean="0"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Apoio</a:t>
            </a:r>
            <a:endParaRPr lang="pt-BR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5124" name="Picture 4" descr="logomarca IFSC Câmpus Urupem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354" y="5392186"/>
            <a:ext cx="1119019" cy="920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l57N_XkxWolqUpu5zZ9BuQB6E2gxi4N9C4_Wi_hUSn15RmJwzleWSs5eQefkFh0gGf7kkDg=s1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1382" y="5434797"/>
            <a:ext cx="1267097" cy="59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m 12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842172" y="5460274"/>
            <a:ext cx="770708" cy="561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magem 13" descr="C:\Users\Carlos\Documents\logomarca da PMU - gestão Evandro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82636" y="5404833"/>
            <a:ext cx="1607731" cy="829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6283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595</TotalTime>
  <Words>915</Words>
  <Application>Microsoft Office PowerPoint</Application>
  <PresentationFormat>Personalizar</PresentationFormat>
  <Paragraphs>198</Paragraphs>
  <Slides>5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7" baseType="lpstr">
      <vt:lpstr>Tema do Office</vt:lpstr>
      <vt:lpstr>Slide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Escola</cp:lastModifiedBy>
  <cp:revision>73</cp:revision>
  <dcterms:created xsi:type="dcterms:W3CDTF">2019-10-23T14:15:32Z</dcterms:created>
  <dcterms:modified xsi:type="dcterms:W3CDTF">2019-11-05T11:35:17Z</dcterms:modified>
</cp:coreProperties>
</file>